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301" r:id="rId2"/>
    <p:sldId id="296" r:id="rId3"/>
    <p:sldId id="257" r:id="rId4"/>
    <p:sldId id="312" r:id="rId5"/>
    <p:sldId id="318" r:id="rId6"/>
    <p:sldId id="315" r:id="rId7"/>
    <p:sldId id="263" r:id="rId8"/>
    <p:sldId id="302" r:id="rId9"/>
    <p:sldId id="313" r:id="rId10"/>
    <p:sldId id="319" r:id="rId11"/>
    <p:sldId id="285" r:id="rId12"/>
    <p:sldId id="264" r:id="rId13"/>
    <p:sldId id="266" r:id="rId14"/>
    <p:sldId id="304" r:id="rId15"/>
    <p:sldId id="268" r:id="rId16"/>
    <p:sldId id="267" r:id="rId17"/>
    <p:sldId id="269" r:id="rId18"/>
    <p:sldId id="306" r:id="rId19"/>
    <p:sldId id="294" r:id="rId20"/>
    <p:sldId id="270" r:id="rId21"/>
    <p:sldId id="307" r:id="rId22"/>
    <p:sldId id="308" r:id="rId23"/>
    <p:sldId id="309" r:id="rId24"/>
    <p:sldId id="321" r:id="rId25"/>
    <p:sldId id="320" r:id="rId26"/>
    <p:sldId id="311" r:id="rId27"/>
    <p:sldId id="272" r:id="rId28"/>
    <p:sldId id="281" r:id="rId29"/>
    <p:sldId id="279" r:id="rId30"/>
    <p:sldId id="280" r:id="rId31"/>
    <p:sldId id="284" r:id="rId32"/>
    <p:sldId id="282" r:id="rId33"/>
    <p:sldId id="283" r:id="rId34"/>
    <p:sldId id="297"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5464313-DD1F-4AB9-89B0-39F0E84DCB97}">
          <p14:sldIdLst>
            <p14:sldId id="301"/>
            <p14:sldId id="296"/>
            <p14:sldId id="257"/>
            <p14:sldId id="312"/>
            <p14:sldId id="318"/>
            <p14:sldId id="315"/>
            <p14:sldId id="263"/>
            <p14:sldId id="302"/>
            <p14:sldId id="313"/>
            <p14:sldId id="319"/>
            <p14:sldId id="285"/>
            <p14:sldId id="264"/>
            <p14:sldId id="266"/>
            <p14:sldId id="304"/>
            <p14:sldId id="268"/>
            <p14:sldId id="267"/>
            <p14:sldId id="269"/>
            <p14:sldId id="306"/>
            <p14:sldId id="294"/>
            <p14:sldId id="270"/>
            <p14:sldId id="307"/>
            <p14:sldId id="308"/>
            <p14:sldId id="309"/>
          </p14:sldIdLst>
        </p14:section>
        <p14:section name="Naamloze sectie" id="{CC39DCF7-2233-454F-A7E4-1ADA9ADA5DFD}">
          <p14:sldIdLst>
            <p14:sldId id="321"/>
            <p14:sldId id="320"/>
            <p14:sldId id="311"/>
            <p14:sldId id="272"/>
            <p14:sldId id="281"/>
            <p14:sldId id="279"/>
            <p14:sldId id="280"/>
            <p14:sldId id="284"/>
            <p14:sldId id="282"/>
            <p14:sldId id="283"/>
            <p14:sldId id="297"/>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2" clrIdx="0">
    <p:extLst>
      <p:ext uri="{19B8F6BF-5375-455C-9EA6-DF929625EA0E}">
        <p15:presenceInfo xmlns:p15="http://schemas.microsoft.com/office/powerpoint/2012/main" userId="S-1-5-21-988299426-728374078-612134452-101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1" d="100"/>
          <a:sy n="71" d="100"/>
        </p:scale>
        <p:origin x="1140"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85CA11-2E0F-4773-BE67-75B25D7B2AC6}" type="datetimeFigureOut">
              <a:rPr lang="nl-NL"/>
              <a:pPr>
                <a:defRPr/>
              </a:pPr>
              <a:t>8-5-2020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3DE34A-EABB-41CF-9DFA-F530C536A683}" type="slidenum">
              <a:rPr lang="nl-NL"/>
              <a:pPr>
                <a:defRPr/>
              </a:pPr>
              <a:t>‹nr.›</a:t>
            </a:fld>
            <a:endParaRPr lang="nl-NL"/>
          </a:p>
        </p:txBody>
      </p:sp>
    </p:spTree>
    <p:extLst>
      <p:ext uri="{BB962C8B-B14F-4D97-AF65-F5344CB8AC3E}">
        <p14:creationId xmlns:p14="http://schemas.microsoft.com/office/powerpoint/2010/main" val="27707256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C3DE34A-EABB-41CF-9DFA-F530C536A683}" type="slidenum">
              <a:rPr lang="nl-NL" smtClean="0"/>
              <a:pPr>
                <a:defRPr/>
              </a:pPr>
              <a:t>1</a:t>
            </a:fld>
            <a:endParaRPr lang="nl-NL"/>
          </a:p>
        </p:txBody>
      </p:sp>
    </p:spTree>
    <p:extLst>
      <p:ext uri="{BB962C8B-B14F-4D97-AF65-F5344CB8AC3E}">
        <p14:creationId xmlns:p14="http://schemas.microsoft.com/office/powerpoint/2010/main" val="291668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01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501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7FDBEC-03A8-4632-BA44-3EEFB54E6532}" type="slidenum">
              <a:rPr lang="nl-NL">
                <a:cs typeface="Arial" charset="0"/>
              </a:rPr>
              <a:pPr fontAlgn="base">
                <a:spcBef>
                  <a:spcPct val="0"/>
                </a:spcBef>
                <a:spcAft>
                  <a:spcPct val="0"/>
                </a:spcAft>
              </a:pPr>
              <a:t>17</a:t>
            </a:fld>
            <a:endParaRPr lang="nl-N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22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5222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D89A4-1AAB-4070-BDA2-0FF1F0498049}" type="slidenum">
              <a:rPr lang="nl-NL">
                <a:cs typeface="Arial" charset="0"/>
              </a:rPr>
              <a:pPr fontAlgn="base">
                <a:spcBef>
                  <a:spcPct val="0"/>
                </a:spcBef>
                <a:spcAft>
                  <a:spcPct val="0"/>
                </a:spcAft>
              </a:pPr>
              <a:t>20</a:t>
            </a:fld>
            <a:endParaRPr lang="nl-N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83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5837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75A68-3CE7-4A52-9B46-EED092DF7E5D}" type="slidenum">
              <a:rPr lang="nl-NL">
                <a:cs typeface="Arial" charset="0"/>
              </a:rPr>
              <a:pPr fontAlgn="base">
                <a:spcBef>
                  <a:spcPct val="0"/>
                </a:spcBef>
                <a:spcAft>
                  <a:spcPct val="0"/>
                </a:spcAft>
              </a:pPr>
              <a:t>27</a:t>
            </a:fld>
            <a:endParaRPr lang="nl-N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28</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29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30</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31</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32</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33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Ontstoken/verstopt talgkliertje</a:t>
            </a:r>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34</a:t>
            </a:fld>
            <a:endParaRPr lang="nl-NL"/>
          </a:p>
        </p:txBody>
      </p:sp>
    </p:spTree>
    <p:extLst>
      <p:ext uri="{BB962C8B-B14F-4D97-AF65-F5344CB8AC3E}">
        <p14:creationId xmlns:p14="http://schemas.microsoft.com/office/powerpoint/2010/main" val="263364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BC3DE34A-EABB-41CF-9DFA-F530C536A683}" type="slidenum">
              <a:rPr lang="nl-NL" smtClean="0"/>
              <a:pPr>
                <a:defRPr/>
              </a:pPr>
              <a:t>35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8AAD8B-42DE-4743-87B6-2F657F802A28}" type="slidenum">
              <a:rPr lang="nl-NL">
                <a:cs typeface="Arial" charset="0"/>
              </a:rPr>
              <a:pPr fontAlgn="base">
                <a:spcBef>
                  <a:spcPct val="0"/>
                </a:spcBef>
                <a:spcAft>
                  <a:spcPct val="0"/>
                </a:spcAft>
              </a:pPr>
              <a:t>3</a:t>
            </a:fld>
            <a:endParaRPr lang="nl-N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27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3277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5FEE7C-DC90-43EB-8C44-59B44C191047}" type="slidenum">
              <a:rPr lang="nl-NL">
                <a:cs typeface="Arial" charset="0"/>
              </a:rPr>
              <a:pPr fontAlgn="base">
                <a:spcBef>
                  <a:spcPct val="0"/>
                </a:spcBef>
                <a:spcAft>
                  <a:spcPct val="0"/>
                </a:spcAft>
              </a:pPr>
              <a:t>7</a:t>
            </a:fld>
            <a:endParaRPr lang="nl-N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78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3789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CDC2E8-2A16-4C0F-8531-6189D8CA8D17}" type="slidenum">
              <a:rPr lang="nl-NL">
                <a:cs typeface="Arial" charset="0"/>
              </a:rPr>
              <a:pPr fontAlgn="base">
                <a:spcBef>
                  <a:spcPct val="0"/>
                </a:spcBef>
                <a:spcAft>
                  <a:spcPct val="0"/>
                </a:spcAft>
              </a:pPr>
              <a:t>12</a:t>
            </a:fld>
            <a:endParaRPr lang="nl-N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99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3993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EC3325-30A7-4419-88A5-D71B738C7B34}" type="slidenum">
              <a:rPr lang="nl-NL">
                <a:cs typeface="Arial" charset="0"/>
              </a:rPr>
              <a:pPr fontAlgn="base">
                <a:spcBef>
                  <a:spcPct val="0"/>
                </a:spcBef>
                <a:spcAft>
                  <a:spcPct val="0"/>
                </a:spcAft>
              </a:pPr>
              <a:t>13</a:t>
            </a:fld>
            <a:endParaRPr lang="nl-N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60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4608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C8561-AFC6-4CD9-8EA3-9C1371EB2602}" type="slidenum">
              <a:rPr lang="nl-NL">
                <a:cs typeface="Arial" charset="0"/>
              </a:rPr>
              <a:pPr fontAlgn="base">
                <a:spcBef>
                  <a:spcPct val="0"/>
                </a:spcBef>
                <a:spcAft>
                  <a:spcPct val="0"/>
                </a:spcAft>
              </a:pPr>
              <a:t>15</a:t>
            </a:fld>
            <a:endParaRPr lang="nl-N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81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481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AA86DF-CD02-48E2-83BD-7B4A7E360981}" type="slidenum">
              <a:rPr lang="nl-NL">
                <a:cs typeface="Arial" charset="0"/>
              </a:rPr>
              <a:pPr fontAlgn="base">
                <a:spcBef>
                  <a:spcPct val="0"/>
                </a:spcBef>
                <a:spcAft>
                  <a:spcPct val="0"/>
                </a:spcAft>
              </a:pPr>
              <a:t>16</a:t>
            </a:fld>
            <a:endParaRPr lang="nl-N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a:defRPr/>
            </a:pPr>
            <a:fld id="{65CD3050-1856-4DFA-8CA2-F90C2B916594}" type="datetimeFigureOut">
              <a:rPr lang="nl-NL" smtClean="0"/>
              <a:pPr>
                <a:defRPr/>
              </a:pPr>
              <a:t>8-5-2020</a:t>
            </a:fld>
            <a:endParaRPr lang="nl-NL"/>
          </a:p>
        </p:txBody>
      </p:sp>
      <p:sp>
        <p:nvSpPr>
          <p:cNvPr id="5" name="Footer Placeholder 4"/>
          <p:cNvSpPr>
            <a:spLocks noGrp="1"/>
          </p:cNvSpPr>
          <p:nvPr>
            <p:ph type="ftr" sz="quarter" idx="11"/>
          </p:nvPr>
        </p:nvSpPr>
        <p:spPr>
          <a:xfrm>
            <a:off x="812805" y="6272785"/>
            <a:ext cx="4745736" cy="365125"/>
          </a:xfrm>
        </p:spPr>
        <p:txBody>
          <a:bodyPr/>
          <a:lstStyle/>
          <a:p>
            <a:pPr>
              <a:defRPr/>
            </a:pPr>
            <a:endParaRPr lang="nl-NL"/>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9AF431C1-E905-4027-A1C2-A478D14C97EF}" type="slidenum">
              <a:rPr lang="nl-NL" smtClean="0"/>
              <a:pPr>
                <a:defRPr/>
              </a:pPr>
              <a:t>‹nr.›</a:t>
            </a:fld>
            <a:endParaRPr lang="nl-NL"/>
          </a:p>
        </p:txBody>
      </p:sp>
    </p:spTree>
    <p:extLst>
      <p:ext uri="{BB962C8B-B14F-4D97-AF65-F5344CB8AC3E}">
        <p14:creationId xmlns:p14="http://schemas.microsoft.com/office/powerpoint/2010/main" val="221063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fld id="{BBB4C771-0F9E-48F3-8CCB-9E3EC536C98E}" type="datetimeFigureOut">
              <a:rPr lang="nl-NL" smtClean="0"/>
              <a:pPr>
                <a:defRPr/>
              </a:pPr>
              <a:t>8-5-2020</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0DAF7BE2-1D32-4BDF-8341-C1980C7D78EB}" type="slidenum">
              <a:rPr lang="nl-NL" smtClean="0"/>
              <a:pPr>
                <a:defRPr/>
              </a:pPr>
              <a:t>‹nr.›</a:t>
            </a:fld>
            <a:endParaRPr lang="nl-NL"/>
          </a:p>
        </p:txBody>
      </p:sp>
    </p:spTree>
    <p:extLst>
      <p:ext uri="{BB962C8B-B14F-4D97-AF65-F5344CB8AC3E}">
        <p14:creationId xmlns:p14="http://schemas.microsoft.com/office/powerpoint/2010/main" val="314345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fld id="{08DF8D8C-59A8-4EF2-A2D5-69841E921E72}" type="datetimeFigureOut">
              <a:rPr lang="nl-NL" smtClean="0"/>
              <a:pPr>
                <a:defRPr/>
              </a:pPr>
              <a:t>8-5-2020</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42DFE7DE-D294-4255-AC0A-7FA875D5D1EE}" type="slidenum">
              <a:rPr lang="nl-NL" smtClean="0"/>
              <a:pPr>
                <a:defRPr/>
              </a:pPr>
              <a:t>‹nr.›</a:t>
            </a:fld>
            <a:endParaRPr lang="nl-NL"/>
          </a:p>
        </p:txBody>
      </p:sp>
    </p:spTree>
    <p:extLst>
      <p:ext uri="{BB962C8B-B14F-4D97-AF65-F5344CB8AC3E}">
        <p14:creationId xmlns:p14="http://schemas.microsoft.com/office/powerpoint/2010/main" val="114398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fld id="{DB087E1B-5506-451B-878F-9CD3C00D4A7F}" type="datetimeFigureOut">
              <a:rPr lang="nl-NL" smtClean="0"/>
              <a:pPr>
                <a:defRPr/>
              </a:pPr>
              <a:t>8-5-2020</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4F680951-7176-46A6-89C5-529FD0666F18}" type="slidenum">
              <a:rPr lang="nl-NL" smtClean="0"/>
              <a:pPr>
                <a:defRPr/>
              </a:pPr>
              <a:t>‹nr.›</a:t>
            </a:fld>
            <a:endParaRPr lang="nl-NL"/>
          </a:p>
        </p:txBody>
      </p:sp>
    </p:spTree>
    <p:extLst>
      <p:ext uri="{BB962C8B-B14F-4D97-AF65-F5344CB8AC3E}">
        <p14:creationId xmlns:p14="http://schemas.microsoft.com/office/powerpoint/2010/main" val="40077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3D0D4E5C-C59E-4598-8A4E-FC0DC09C8DA7}" type="datetimeFigureOut">
              <a:rPr lang="nl-NL" smtClean="0"/>
              <a:pPr>
                <a:defRPr/>
              </a:pPr>
              <a:t>8-5-2020</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nl-NL"/>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34F362BF-7E2F-4FE0-A7AF-CA04A43846BC}" type="slidenum">
              <a:rPr lang="nl-NL" smtClean="0"/>
              <a:pPr>
                <a:defRPr/>
              </a:pPr>
              <a:t>‹nr.›</a:t>
            </a:fld>
            <a:endParaRPr lang="nl-NL"/>
          </a:p>
        </p:txBody>
      </p:sp>
    </p:spTree>
    <p:extLst>
      <p:ext uri="{BB962C8B-B14F-4D97-AF65-F5344CB8AC3E}">
        <p14:creationId xmlns:p14="http://schemas.microsoft.com/office/powerpoint/2010/main" val="424676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fld id="{9E0EDEC9-3E43-4F8D-B556-05B7D80C7753}" type="datetimeFigureOut">
              <a:rPr lang="nl-NL" smtClean="0"/>
              <a:pPr>
                <a:defRPr/>
              </a:pPr>
              <a:t>8-5-2020</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3F047FB3-B6D7-4D2E-864A-3842922C844B}" type="slidenum">
              <a:rPr lang="nl-NL" smtClean="0"/>
              <a:pPr>
                <a:defRPr/>
              </a:pPr>
              <a:t>‹nr.›</a:t>
            </a:fld>
            <a:endParaRPr lang="nl-NL"/>
          </a:p>
        </p:txBody>
      </p:sp>
    </p:spTree>
    <p:extLst>
      <p:ext uri="{BB962C8B-B14F-4D97-AF65-F5344CB8AC3E}">
        <p14:creationId xmlns:p14="http://schemas.microsoft.com/office/powerpoint/2010/main" val="172497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fld id="{27489725-1B36-4C56-9FE5-F269B70E02B4}" type="datetimeFigureOut">
              <a:rPr lang="nl-NL" smtClean="0"/>
              <a:pPr>
                <a:defRPr/>
              </a:pPr>
              <a:t>8-5-2020</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5210EA0F-DAD4-40B9-AF76-6DB0B931C731}" type="slidenum">
              <a:rPr lang="nl-NL" smtClean="0"/>
              <a:pPr>
                <a:defRPr/>
              </a:pPr>
              <a:t>‹nr.›</a:t>
            </a:fld>
            <a:endParaRPr lang="nl-NL"/>
          </a:p>
        </p:txBody>
      </p:sp>
    </p:spTree>
    <p:extLst>
      <p:ext uri="{BB962C8B-B14F-4D97-AF65-F5344CB8AC3E}">
        <p14:creationId xmlns:p14="http://schemas.microsoft.com/office/powerpoint/2010/main" val="133462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09D15330-83F7-46A3-918E-DC21AB56EDBF}" type="datetimeFigureOut">
              <a:rPr lang="nl-NL" smtClean="0"/>
              <a:pPr>
                <a:defRPr/>
              </a:pPr>
              <a:t>8-5-2020</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nl-NL"/>
          </a:p>
        </p:txBody>
      </p:sp>
      <p:sp>
        <p:nvSpPr>
          <p:cNvPr id="5" name="Slide Number Placeholder 4"/>
          <p:cNvSpPr>
            <a:spLocks noGrp="1"/>
          </p:cNvSpPr>
          <p:nvPr>
            <p:ph type="sldNum" sz="quarter" idx="12"/>
          </p:nvPr>
        </p:nvSpPr>
        <p:spPr/>
        <p:txBody>
          <a:bodyPr/>
          <a:lstStyle/>
          <a:p>
            <a:pPr>
              <a:defRPr/>
            </a:pPr>
            <a:fld id="{451A7A83-44BF-438E-916A-9C91AB9F755C}" type="slidenum">
              <a:rPr lang="nl-NL" smtClean="0"/>
              <a:pPr>
                <a:defRPr/>
              </a:pPr>
              <a:t>‹nr.›</a:t>
            </a:fld>
            <a:endParaRPr lang="nl-NL"/>
          </a:p>
        </p:txBody>
      </p:sp>
    </p:spTree>
    <p:extLst>
      <p:ext uri="{BB962C8B-B14F-4D97-AF65-F5344CB8AC3E}">
        <p14:creationId xmlns:p14="http://schemas.microsoft.com/office/powerpoint/2010/main" val="191960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B1C7E3D-0828-48B6-AE9E-CD1789193D3C}" type="datetimeFigureOut">
              <a:rPr lang="nl-NL" smtClean="0"/>
              <a:pPr>
                <a:defRPr/>
              </a:pPr>
              <a:t>8-5-2020</a:t>
            </a:fld>
            <a:endParaRPr lang="nl-NL"/>
          </a:p>
        </p:txBody>
      </p:sp>
      <p:sp>
        <p:nvSpPr>
          <p:cNvPr id="3" name="Footer Placeholder 2"/>
          <p:cNvSpPr>
            <a:spLocks noGrp="1"/>
          </p:cNvSpPr>
          <p:nvPr>
            <p:ph type="ftr" sz="quarter" idx="11"/>
          </p:nvPr>
        </p:nvSpPr>
        <p:spPr/>
        <p:txBody>
          <a:bodyPr/>
          <a:lstStyle/>
          <a:p>
            <a:pPr>
              <a:defRPr/>
            </a:pPr>
            <a:endParaRPr lang="nl-NL"/>
          </a:p>
        </p:txBody>
      </p:sp>
      <p:sp>
        <p:nvSpPr>
          <p:cNvPr id="4" name="Slide Number Placeholder 3"/>
          <p:cNvSpPr>
            <a:spLocks noGrp="1"/>
          </p:cNvSpPr>
          <p:nvPr>
            <p:ph type="sldNum" sz="quarter" idx="12"/>
          </p:nvPr>
        </p:nvSpPr>
        <p:spPr/>
        <p:txBody>
          <a:bodyPr/>
          <a:lstStyle/>
          <a:p>
            <a:pPr>
              <a:defRPr/>
            </a:pPr>
            <a:fld id="{38CACAA2-2A9E-442D-B277-A41794CBB968}" type="slidenum">
              <a:rPr lang="nl-NL" smtClean="0"/>
              <a:pPr>
                <a:defRPr/>
              </a:pPr>
              <a:t>‹nr.›</a:t>
            </a:fld>
            <a:endParaRPr lang="nl-NL"/>
          </a:p>
        </p:txBody>
      </p:sp>
    </p:spTree>
    <p:extLst>
      <p:ext uri="{BB962C8B-B14F-4D97-AF65-F5344CB8AC3E}">
        <p14:creationId xmlns:p14="http://schemas.microsoft.com/office/powerpoint/2010/main" val="406474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60C4221F-2E58-46B9-9B05-582C68E328A7}" type="datetimeFigureOut">
              <a:rPr lang="nl-NL" smtClean="0"/>
              <a:pPr>
                <a:defRPr/>
              </a:pPr>
              <a:t>8-5-2020</a:t>
            </a:fld>
            <a:endParaRPr lang="nl-NL"/>
          </a:p>
        </p:txBody>
      </p:sp>
      <p:sp>
        <p:nvSpPr>
          <p:cNvPr id="10" name="Footer Placeholder 9"/>
          <p:cNvSpPr>
            <a:spLocks noGrp="1"/>
          </p:cNvSpPr>
          <p:nvPr>
            <p:ph type="ftr" sz="quarter" idx="11"/>
          </p:nvPr>
        </p:nvSpPr>
        <p:spPr/>
        <p:txBody>
          <a:bodyPr/>
          <a:lstStyle/>
          <a:p>
            <a:pPr>
              <a:defRPr/>
            </a:pPr>
            <a:endParaRPr lang="nl-NL"/>
          </a:p>
        </p:txBody>
      </p:sp>
      <p:sp>
        <p:nvSpPr>
          <p:cNvPr id="11" name="Slide Number Placeholder 10"/>
          <p:cNvSpPr>
            <a:spLocks noGrp="1"/>
          </p:cNvSpPr>
          <p:nvPr>
            <p:ph type="sldNum" sz="quarter" idx="12"/>
          </p:nvPr>
        </p:nvSpPr>
        <p:spPr/>
        <p:txBody>
          <a:bodyPr/>
          <a:lstStyle/>
          <a:p>
            <a:pPr>
              <a:defRPr/>
            </a:pPr>
            <a:fld id="{DCA2624D-A48D-4749-9475-FFB79BBF13CD}" type="slidenum">
              <a:rPr lang="nl-NL" smtClean="0"/>
              <a:pPr>
                <a:defRPr/>
              </a:pPr>
              <a:t>‹nr.›</a:t>
            </a:fld>
            <a:endParaRPr lang="nl-NL"/>
          </a:p>
        </p:txBody>
      </p:sp>
    </p:spTree>
    <p:extLst>
      <p:ext uri="{BB962C8B-B14F-4D97-AF65-F5344CB8AC3E}">
        <p14:creationId xmlns:p14="http://schemas.microsoft.com/office/powerpoint/2010/main" val="194378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4B6732D7-211D-4859-B6B6-00E5592755B2}" type="datetimeFigureOut">
              <a:rPr lang="nl-NL" smtClean="0"/>
              <a:pPr>
                <a:defRPr/>
              </a:pPr>
              <a:t>8-5-2020</a:t>
            </a:fld>
            <a:endParaRPr lang="nl-NL"/>
          </a:p>
        </p:txBody>
      </p:sp>
      <p:sp>
        <p:nvSpPr>
          <p:cNvPr id="10" name="Slide Number Placeholder 9"/>
          <p:cNvSpPr>
            <a:spLocks noGrp="1"/>
          </p:cNvSpPr>
          <p:nvPr>
            <p:ph type="sldNum" sz="quarter" idx="12"/>
          </p:nvPr>
        </p:nvSpPr>
        <p:spPr/>
        <p:txBody>
          <a:bodyPr/>
          <a:lstStyle/>
          <a:p>
            <a:pPr>
              <a:defRPr/>
            </a:pPr>
            <a:fld id="{CB22F650-92C5-4F82-A8D8-98F58EA69D65}" type="slidenum">
              <a:rPr lang="nl-NL" smtClean="0"/>
              <a:pPr>
                <a:defRPr/>
              </a:pPr>
              <a:t>‹nr.›</a:t>
            </a:fld>
            <a:endParaRPr lang="nl-NL"/>
          </a:p>
        </p:txBody>
      </p:sp>
    </p:spTree>
    <p:extLst>
      <p:ext uri="{BB962C8B-B14F-4D97-AF65-F5344CB8AC3E}">
        <p14:creationId xmlns:p14="http://schemas.microsoft.com/office/powerpoint/2010/main" val="41246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AEE4D9B5-BF50-461C-8FC0-507F693B8398}" type="datetimeFigureOut">
              <a:rPr lang="nl-NL" smtClean="0"/>
              <a:pPr>
                <a:defRPr/>
              </a:pPr>
              <a:t>8-5-2020</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nl-NL"/>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8FD8337-1FEC-4B8A-BF4A-E7F1A0315717}" type="slidenum">
              <a:rPr lang="nl-NL" smtClean="0"/>
              <a:pPr>
                <a:defRPr/>
              </a:pPr>
              <a:t>‹nr.›</a:t>
            </a:fld>
            <a:endParaRPr lang="nl-NL"/>
          </a:p>
        </p:txBody>
      </p:sp>
    </p:spTree>
    <p:extLst>
      <p:ext uri="{BB962C8B-B14F-4D97-AF65-F5344CB8AC3E}">
        <p14:creationId xmlns:p14="http://schemas.microsoft.com/office/powerpoint/2010/main" val="23633759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pearle.nl/nl_NL/oogmeting/kleurenblindhei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p_Dp83Nfs_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wPzCA9k8GR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youtube.com/watch?v=25T6hsGFPHA"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uidziekten.nl/afbeeldingen/chalazion-behandeling-4.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374057-85FB-4A19-831E-3329129BF5A2}"/>
              </a:ext>
            </a:extLst>
          </p:cNvPr>
          <p:cNvSpPr>
            <a:spLocks noGrp="1"/>
          </p:cNvSpPr>
          <p:nvPr>
            <p:ph type="ctrTitle"/>
          </p:nvPr>
        </p:nvSpPr>
        <p:spPr>
          <a:xfrm>
            <a:off x="6150076" y="1432223"/>
            <a:ext cx="2113813" cy="3357976"/>
          </a:xfrm>
        </p:spPr>
        <p:txBody>
          <a:bodyPr>
            <a:normAutofit/>
          </a:bodyPr>
          <a:lstStyle/>
          <a:p>
            <a:r>
              <a:rPr lang="nl-NL" sz="2900"/>
              <a:t>Onderzoeken van het oog</a:t>
            </a:r>
          </a:p>
        </p:txBody>
      </p:sp>
      <p:sp>
        <p:nvSpPr>
          <p:cNvPr id="15" name="Rectangle 1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8" name="Oval 1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Ondertitel 2">
            <a:extLst>
              <a:ext uri="{FF2B5EF4-FFF2-40B4-BE49-F238E27FC236}">
                <a16:creationId xmlns:a16="http://schemas.microsoft.com/office/drawing/2014/main" id="{CE38C777-865E-46BE-9181-812E59B0AE7E}"/>
              </a:ext>
            </a:extLst>
          </p:cNvPr>
          <p:cNvSpPr>
            <a:spLocks noGrp="1"/>
          </p:cNvSpPr>
          <p:nvPr>
            <p:ph type="subTitle" idx="1"/>
          </p:nvPr>
        </p:nvSpPr>
        <p:spPr>
          <a:xfrm>
            <a:off x="6150076" y="4790198"/>
            <a:ext cx="2113814" cy="687058"/>
          </a:xfrm>
        </p:spPr>
        <p:txBody>
          <a:bodyPr>
            <a:normAutofit/>
          </a:bodyPr>
          <a:lstStyle/>
          <a:p>
            <a:r>
              <a:rPr lang="nl-NL" sz="1200" dirty="0">
                <a:solidFill>
                  <a:srgbClr val="000000"/>
                </a:solidFill>
              </a:rPr>
              <a:t>Bijgesteld mei 2020</a:t>
            </a:r>
          </a:p>
          <a:p>
            <a:r>
              <a:rPr lang="nl-NL" sz="1200" dirty="0">
                <a:solidFill>
                  <a:srgbClr val="000000"/>
                </a:solidFill>
              </a:rPr>
              <a:t>Bouke Cuperus</a:t>
            </a:r>
          </a:p>
        </p:txBody>
      </p:sp>
      <p:pic>
        <p:nvPicPr>
          <p:cNvPr id="4" name="Afbeelding 3">
            <a:extLst>
              <a:ext uri="{FF2B5EF4-FFF2-40B4-BE49-F238E27FC236}">
                <a16:creationId xmlns:a16="http://schemas.microsoft.com/office/drawing/2014/main" id="{3E1E2E56-D5EB-429C-883D-0A84B6D2622F}"/>
              </a:ext>
            </a:extLst>
          </p:cNvPr>
          <p:cNvPicPr>
            <a:picLocks noChangeAspect="1"/>
          </p:cNvPicPr>
          <p:nvPr/>
        </p:nvPicPr>
        <p:blipFill>
          <a:blip r:embed="rId6"/>
          <a:stretch>
            <a:fillRect/>
          </a:stretch>
        </p:blipFill>
        <p:spPr>
          <a:xfrm>
            <a:off x="690625" y="1747109"/>
            <a:ext cx="4973808" cy="3295147"/>
          </a:xfrm>
          <a:prstGeom prst="rect">
            <a:avLst/>
          </a:prstGeom>
        </p:spPr>
      </p:pic>
    </p:spTree>
    <p:extLst>
      <p:ext uri="{BB962C8B-B14F-4D97-AF65-F5344CB8AC3E}">
        <p14:creationId xmlns:p14="http://schemas.microsoft.com/office/powerpoint/2010/main" val="55588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el 1">
            <a:extLst>
              <a:ext uri="{FF2B5EF4-FFF2-40B4-BE49-F238E27FC236}">
                <a16:creationId xmlns:a16="http://schemas.microsoft.com/office/drawing/2014/main" id="{85E8D259-BBEE-4FEA-939D-6589C92786C1}"/>
              </a:ext>
            </a:extLst>
          </p:cNvPr>
          <p:cNvSpPr>
            <a:spLocks noGrp="1"/>
          </p:cNvSpPr>
          <p:nvPr>
            <p:ph type="title"/>
          </p:nvPr>
        </p:nvSpPr>
        <p:spPr>
          <a:xfrm>
            <a:off x="482601" y="643466"/>
            <a:ext cx="2764734" cy="5528734"/>
          </a:xfrm>
        </p:spPr>
        <p:txBody>
          <a:bodyPr>
            <a:normAutofit/>
          </a:bodyPr>
          <a:lstStyle/>
          <a:p>
            <a:pPr algn="r"/>
            <a:r>
              <a:rPr lang="nl-NL" sz="2300">
                <a:solidFill>
                  <a:srgbClr val="FFFFFF"/>
                </a:solidFill>
              </a:rPr>
              <a:t>Uitleg refractiestoornissen</a:t>
            </a:r>
          </a:p>
        </p:txBody>
      </p:sp>
      <p:sp>
        <p:nvSpPr>
          <p:cNvPr id="3" name="Tijdelijke aanduiding voor inhoud 2">
            <a:extLst>
              <a:ext uri="{FF2B5EF4-FFF2-40B4-BE49-F238E27FC236}">
                <a16:creationId xmlns:a16="http://schemas.microsoft.com/office/drawing/2014/main" id="{65418185-2B38-453F-BBF3-9A45B994F4FB}"/>
              </a:ext>
            </a:extLst>
          </p:cNvPr>
          <p:cNvSpPr>
            <a:spLocks noGrp="1"/>
          </p:cNvSpPr>
          <p:nvPr>
            <p:ph idx="1"/>
          </p:nvPr>
        </p:nvSpPr>
        <p:spPr>
          <a:xfrm>
            <a:off x="3790335" y="599768"/>
            <a:ext cx="4555850" cy="5572432"/>
          </a:xfrm>
        </p:spPr>
        <p:txBody>
          <a:bodyPr anchor="ctr">
            <a:normAutofit/>
          </a:bodyPr>
          <a:lstStyle/>
          <a:p>
            <a:pPr marL="0" indent="0">
              <a:buNone/>
            </a:pPr>
            <a:r>
              <a:rPr lang="nl-NL" sz="1100" dirty="0"/>
              <a:t>Het menselijk oog werkt als een camera waarbij het hoornvlies en de ooglens zorgen voor de vorming van het beeld op het netvlies. Alleen bij een juiste instelling wordt er een scherp beeld op het netvlies geprojecteerd. Bij het “normale oog” komen alle lichtstralen in één brandpunt samen op het netvlies en vormen een scherp beeld.</a:t>
            </a:r>
          </a:p>
          <a:p>
            <a:endParaRPr lang="nl-NL" sz="1100" dirty="0"/>
          </a:p>
          <a:p>
            <a:r>
              <a:rPr lang="nl-NL" sz="1100" dirty="0"/>
              <a:t>Wanneer uw oog niet het juiste brekende vermogen heeft, vallen de brandpunten vóór of achter het netvlies wat leidt tot een wazig beeld:</a:t>
            </a:r>
          </a:p>
          <a:p>
            <a:r>
              <a:rPr lang="nl-NL" sz="1100" dirty="0"/>
              <a:t>•myopie, hier komen de lichtstralen in een brandpunt vóór het netvlies samen;</a:t>
            </a:r>
          </a:p>
          <a:p>
            <a:r>
              <a:rPr lang="nl-NL" sz="1100" dirty="0"/>
              <a:t>•hypermetropie, hier vallen de lichtstralen in een brandpunt achter het netvlies samen;</a:t>
            </a:r>
          </a:p>
          <a:p>
            <a:r>
              <a:rPr lang="nl-NL" sz="1100" dirty="0"/>
              <a:t>•astigmatisme, hier worden de lichtstralen in de twee hoofdmeridianen op verschillende brandpunten op het netvlies geprojecteerd.</a:t>
            </a:r>
          </a:p>
          <a:p>
            <a:endParaRPr lang="nl-NL" sz="1100" dirty="0"/>
          </a:p>
          <a:p>
            <a:r>
              <a:rPr lang="nl-NL" sz="1100" dirty="0"/>
              <a:t>Deze refractieafwijkingen kunnen gecorrigeerd worden door:</a:t>
            </a:r>
          </a:p>
          <a:p>
            <a:r>
              <a:rPr lang="nl-NL" sz="1100" dirty="0"/>
              <a:t>•brillenglazen</a:t>
            </a:r>
          </a:p>
          <a:p>
            <a:r>
              <a:rPr lang="nl-NL" sz="1100" dirty="0"/>
              <a:t>•contactlenzen</a:t>
            </a:r>
          </a:p>
          <a:p>
            <a:r>
              <a:rPr lang="nl-NL" sz="1100" dirty="0"/>
              <a:t>•ooglasercorrectie/lensimplantaten</a:t>
            </a:r>
          </a:p>
          <a:p>
            <a:endParaRPr lang="nl-NL" sz="11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842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a:xfrm>
            <a:off x="468313" y="260350"/>
            <a:ext cx="8229600" cy="1143000"/>
          </a:xfrm>
        </p:spPr>
        <p:txBody>
          <a:bodyPr/>
          <a:lstStyle/>
          <a:p>
            <a:r>
              <a:rPr lang="nl-NL"/>
              <a:t>Kleurenblindheid test</a:t>
            </a:r>
          </a:p>
        </p:txBody>
      </p:sp>
      <p:sp>
        <p:nvSpPr>
          <p:cNvPr id="33794" name="Tijdelijke aanduiding voor inhoud 4"/>
          <p:cNvSpPr>
            <a:spLocks noGrp="1"/>
          </p:cNvSpPr>
          <p:nvPr>
            <p:ph idx="1"/>
          </p:nvPr>
        </p:nvSpPr>
        <p:spPr>
          <a:xfrm>
            <a:off x="395288" y="1341438"/>
            <a:ext cx="8229600" cy="4525962"/>
          </a:xfrm>
        </p:spPr>
        <p:txBody>
          <a:bodyPr/>
          <a:lstStyle/>
          <a:p>
            <a:pPr>
              <a:buFont typeface="Arial" charset="0"/>
              <a:buNone/>
            </a:pPr>
            <a:r>
              <a:rPr lang="nl-NL" sz="2000" b="1" dirty="0"/>
              <a:t>            </a:t>
            </a:r>
          </a:p>
          <a:p>
            <a:pPr>
              <a:buFont typeface="Arial" charset="0"/>
              <a:buNone/>
            </a:pPr>
            <a:r>
              <a:rPr lang="nl-NL" sz="2000" b="1" dirty="0"/>
              <a:t>                  </a:t>
            </a:r>
            <a:r>
              <a:rPr lang="nl-NL" sz="2000" b="1" dirty="0">
                <a:hlinkClick r:id="rId3"/>
              </a:rPr>
              <a:t>http://www.pearle.nl/nl_NL/oogmeting/kleurenblindheid</a:t>
            </a:r>
            <a:endParaRPr lang="nl-NL" sz="2000" b="1" dirty="0"/>
          </a:p>
          <a:p>
            <a:pPr>
              <a:buFont typeface="Arial" charset="0"/>
              <a:buNone/>
            </a:pPr>
            <a:endParaRPr lang="nl-NL" sz="2000" b="1" dirty="0"/>
          </a:p>
        </p:txBody>
      </p:sp>
      <p:pic>
        <p:nvPicPr>
          <p:cNvPr id="33795" name="Tijdelijke aanduiding voor inhoud 3" descr="kleurenblindheidstest1.jpg"/>
          <p:cNvPicPr>
            <a:picLocks noChangeAspect="1"/>
          </p:cNvPicPr>
          <p:nvPr/>
        </p:nvPicPr>
        <p:blipFill>
          <a:blip r:embed="rId4" cstate="print"/>
          <a:srcRect/>
          <a:stretch>
            <a:fillRect/>
          </a:stretch>
        </p:blipFill>
        <p:spPr bwMode="auto">
          <a:xfrm>
            <a:off x="1691680" y="2825072"/>
            <a:ext cx="4679745" cy="37437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r>
              <a:rPr lang="nl-NL"/>
              <a:t>Gezichtsveldonderzoek (GVO) </a:t>
            </a:r>
          </a:p>
        </p:txBody>
      </p:sp>
      <p:sp>
        <p:nvSpPr>
          <p:cNvPr id="36866" name="Tijdelijke aanduiding voor inhoud 2"/>
          <p:cNvSpPr>
            <a:spLocks noGrp="1"/>
          </p:cNvSpPr>
          <p:nvPr>
            <p:ph idx="1"/>
          </p:nvPr>
        </p:nvSpPr>
        <p:spPr>
          <a:xfrm>
            <a:off x="755650" y="1989138"/>
            <a:ext cx="8229600" cy="4525962"/>
          </a:xfrm>
        </p:spPr>
        <p:txBody>
          <a:bodyPr>
            <a:normAutofit/>
          </a:bodyPr>
          <a:lstStyle/>
          <a:p>
            <a:pPr>
              <a:buNone/>
            </a:pPr>
            <a:r>
              <a:rPr lang="nl-NL" sz="2400" dirty="0"/>
              <a:t>Het gezichtsveld is het hele gebied wat wij kunnen\</a:t>
            </a:r>
          </a:p>
          <a:p>
            <a:pPr>
              <a:buNone/>
            </a:pPr>
            <a:r>
              <a:rPr lang="nl-NL" sz="2400" dirty="0"/>
              <a:t>overzien, terwijl we vooruit kijken. </a:t>
            </a:r>
          </a:p>
          <a:p>
            <a:pPr>
              <a:buNone/>
            </a:pPr>
            <a:r>
              <a:rPr lang="nl-NL" sz="2400" dirty="0"/>
              <a:t>Als we met één oog naar een punt kijken, zien we meer</a:t>
            </a:r>
          </a:p>
          <a:p>
            <a:pPr>
              <a:buNone/>
            </a:pPr>
            <a:r>
              <a:rPr lang="nl-NL" sz="2400" dirty="0"/>
              <a:t>dan dat punt alleen.</a:t>
            </a:r>
          </a:p>
          <a:p>
            <a:pPr>
              <a:buNone/>
            </a:pPr>
            <a:endParaRPr lang="nl-NL" sz="2400" dirty="0"/>
          </a:p>
          <a:p>
            <a:pPr>
              <a:buNone/>
            </a:pPr>
            <a:r>
              <a:rPr lang="nl-NL" sz="2400" dirty="0"/>
              <a:t>Het gezichtsveld is van groot belang in het dagelijks</a:t>
            </a:r>
          </a:p>
          <a:p>
            <a:pPr>
              <a:buNone/>
            </a:pPr>
            <a:r>
              <a:rPr lang="nl-NL" sz="2400" dirty="0"/>
              <a:t>leven om te voorkomen dat we ergens tegenaan lopen.</a:t>
            </a:r>
          </a:p>
          <a:p>
            <a:pPr>
              <a:buNone/>
            </a:pPr>
            <a:endParaRPr lang="nl-NL" sz="2400" dirty="0"/>
          </a:p>
          <a:p>
            <a:pPr>
              <a:buNone/>
            </a:pPr>
            <a:r>
              <a:rPr lang="nl-NL" sz="2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p:txBody>
          <a:bodyPr/>
          <a:lstStyle/>
          <a:p>
            <a:r>
              <a:rPr lang="nl-NL"/>
              <a:t>Gezichtsveldonderzoek</a:t>
            </a:r>
          </a:p>
        </p:txBody>
      </p:sp>
      <p:sp>
        <p:nvSpPr>
          <p:cNvPr id="38914" name="Tijdelijke aanduiding voor inhoud 2"/>
          <p:cNvSpPr>
            <a:spLocks noGrp="1"/>
          </p:cNvSpPr>
          <p:nvPr>
            <p:ph idx="1"/>
          </p:nvPr>
        </p:nvSpPr>
        <p:spPr>
          <a:xfrm>
            <a:off x="755650" y="2060575"/>
            <a:ext cx="8229600" cy="4525963"/>
          </a:xfrm>
        </p:spPr>
        <p:txBody>
          <a:bodyPr/>
          <a:lstStyle/>
          <a:p>
            <a:pPr>
              <a:buFont typeface="Wingdings" pitchFamily="2" charset="2"/>
              <a:buChar char="q"/>
            </a:pPr>
            <a:r>
              <a:rPr lang="nl-NL" sz="2400" dirty="0"/>
              <a:t> Groene staar (glaucoom): schade aan oogzenuw door verhoogde oogdruk  </a:t>
            </a:r>
          </a:p>
          <a:p>
            <a:pPr>
              <a:buNone/>
            </a:pPr>
            <a:endParaRPr lang="nl-NL" sz="2400" dirty="0"/>
          </a:p>
          <a:p>
            <a:pPr>
              <a:buFont typeface="Wingdings" pitchFamily="2" charset="2"/>
              <a:buChar char="q"/>
            </a:pPr>
            <a:r>
              <a:rPr lang="nl-NL" sz="2400" dirty="0"/>
              <a:t> Neurologische afwijkingen (bijv. herseninfarct)</a:t>
            </a:r>
          </a:p>
          <a:p>
            <a:pPr>
              <a:buNone/>
            </a:pPr>
            <a:endParaRPr lang="nl-NL" sz="2400" dirty="0"/>
          </a:p>
          <a:p>
            <a:pPr>
              <a:buFont typeface="Wingdings" pitchFamily="2" charset="2"/>
              <a:buChar char="q"/>
            </a:pPr>
            <a:r>
              <a:rPr lang="nl-NL" sz="2400" dirty="0"/>
              <a:t> Oogzenuw afwijking</a:t>
            </a:r>
          </a:p>
          <a:p>
            <a:pPr>
              <a:buNone/>
            </a:pPr>
            <a:endParaRPr lang="nl-NL" sz="2400" dirty="0"/>
          </a:p>
          <a:p>
            <a:pPr>
              <a:buFont typeface="Wingdings" pitchFamily="2" charset="2"/>
              <a:buChar char="q"/>
            </a:pPr>
            <a:r>
              <a:rPr lang="nl-NL" sz="2400" dirty="0"/>
              <a:t> Medicijngebruik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DBAF5-13C2-4904-B9C7-EDD8D8284BEA}"/>
              </a:ext>
            </a:extLst>
          </p:cNvPr>
          <p:cNvSpPr>
            <a:spLocks noGrp="1"/>
          </p:cNvSpPr>
          <p:nvPr>
            <p:ph type="title"/>
          </p:nvPr>
        </p:nvSpPr>
        <p:spPr/>
        <p:txBody>
          <a:bodyPr/>
          <a:lstStyle/>
          <a:p>
            <a:r>
              <a:rPr lang="nl-NL" dirty="0"/>
              <a:t>Gezichtsveldonderzoek</a:t>
            </a:r>
            <a:br>
              <a:rPr lang="nl-NL" dirty="0"/>
            </a:br>
            <a:r>
              <a:rPr lang="nl-NL" sz="1600" dirty="0"/>
              <a:t>https://youtu.be/p_Dp83Nfs_s</a:t>
            </a:r>
          </a:p>
        </p:txBody>
      </p:sp>
      <p:pic>
        <p:nvPicPr>
          <p:cNvPr id="4" name="Onlinemedia 3" title="Gezichtsveldonderzoek UMC Utrecht">
            <a:hlinkClick r:id="" action="ppaction://media"/>
            <a:extLst>
              <a:ext uri="{FF2B5EF4-FFF2-40B4-BE49-F238E27FC236}">
                <a16:creationId xmlns:a16="http://schemas.microsoft.com/office/drawing/2014/main" id="{E49CE7FE-0639-4B52-8E41-39601ED2EC70}"/>
              </a:ext>
            </a:extLst>
          </p:cNvPr>
          <p:cNvPicPr>
            <a:picLocks noGrp="1" noRot="1" noChangeAspect="1"/>
          </p:cNvPicPr>
          <p:nvPr>
            <p:ph idx="1"/>
            <a:videoFile r:link="rId1"/>
          </p:nvPr>
        </p:nvPicPr>
        <p:blipFill>
          <a:blip r:embed="rId3"/>
          <a:stretch>
            <a:fillRect/>
          </a:stretch>
        </p:blipFill>
        <p:spPr>
          <a:xfrm>
            <a:off x="900708" y="2085212"/>
            <a:ext cx="7342584" cy="4130204"/>
          </a:xfrm>
          <a:prstGeom prst="rect">
            <a:avLst/>
          </a:prstGeom>
        </p:spPr>
      </p:pic>
    </p:spTree>
    <p:extLst>
      <p:ext uri="{BB962C8B-B14F-4D97-AF65-F5344CB8AC3E}">
        <p14:creationId xmlns:p14="http://schemas.microsoft.com/office/powerpoint/2010/main" val="654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lstStyle/>
          <a:p>
            <a:r>
              <a:rPr lang="nl-NL"/>
              <a:t>Tonometrie</a:t>
            </a:r>
          </a:p>
        </p:txBody>
      </p:sp>
      <p:sp>
        <p:nvSpPr>
          <p:cNvPr id="45058" name="Tijdelijke aanduiding voor inhoud 2"/>
          <p:cNvSpPr>
            <a:spLocks noGrp="1"/>
          </p:cNvSpPr>
          <p:nvPr>
            <p:ph idx="1"/>
          </p:nvPr>
        </p:nvSpPr>
        <p:spPr/>
        <p:txBody>
          <a:bodyPr>
            <a:normAutofit fontScale="92500"/>
          </a:bodyPr>
          <a:lstStyle/>
          <a:p>
            <a:pPr>
              <a:buFont typeface="Arial" charset="0"/>
              <a:buNone/>
            </a:pPr>
            <a:r>
              <a:rPr lang="nl-NL" b="1" dirty="0"/>
              <a:t>Doel: </a:t>
            </a:r>
            <a:r>
              <a:rPr lang="nl-NL" sz="2400" dirty="0"/>
              <a:t>het meten van de druk die de inhoud van de oogbol</a:t>
            </a:r>
          </a:p>
          <a:p>
            <a:pPr>
              <a:buFont typeface="Arial" charset="0"/>
              <a:buNone/>
            </a:pPr>
            <a:r>
              <a:rPr lang="nl-NL" sz="2400" dirty="0"/>
              <a:t>uitoefent op de wand van de vaten. Dient voor het</a:t>
            </a:r>
          </a:p>
          <a:p>
            <a:pPr>
              <a:buFont typeface="Arial" charset="0"/>
              <a:buNone/>
            </a:pPr>
            <a:r>
              <a:rPr lang="nl-NL" sz="2400" dirty="0"/>
              <a:t>opsporen van glaucoom.</a:t>
            </a:r>
          </a:p>
          <a:p>
            <a:pPr>
              <a:buFont typeface="Arial" charset="0"/>
              <a:buNone/>
            </a:pPr>
            <a:endParaRPr lang="nl-NL" sz="2400" dirty="0"/>
          </a:p>
          <a:p>
            <a:pPr>
              <a:buFont typeface="Arial" charset="0"/>
              <a:buNone/>
            </a:pPr>
            <a:r>
              <a:rPr lang="nl-NL" sz="2400" dirty="0"/>
              <a:t>Met behulp van </a:t>
            </a:r>
            <a:r>
              <a:rPr lang="nl-NL" sz="2400" dirty="0" err="1"/>
              <a:t>aplanatie</a:t>
            </a:r>
            <a:r>
              <a:rPr lang="nl-NL" sz="2400" dirty="0"/>
              <a:t> tonometrie of de </a:t>
            </a:r>
            <a:r>
              <a:rPr lang="nl-NL" sz="2400" dirty="0" err="1"/>
              <a:t>puff</a:t>
            </a:r>
            <a:r>
              <a:rPr lang="nl-NL" sz="2400" dirty="0"/>
              <a:t> meting</a:t>
            </a:r>
          </a:p>
          <a:p>
            <a:pPr>
              <a:buFont typeface="Arial" charset="0"/>
              <a:buNone/>
            </a:pPr>
            <a:endParaRPr lang="nl-NL" sz="2400" i="1" dirty="0"/>
          </a:p>
          <a:p>
            <a:pPr>
              <a:buFont typeface="Arial" charset="0"/>
              <a:buNone/>
            </a:pPr>
            <a:r>
              <a:rPr lang="nl-NL" sz="2400" dirty="0"/>
              <a:t>Gemiddeld is een oogdruk onder de 23 </a:t>
            </a:r>
            <a:r>
              <a:rPr lang="nl-NL" sz="2400" dirty="0" err="1"/>
              <a:t>mmHg</a:t>
            </a:r>
            <a:r>
              <a:rPr lang="nl-NL" sz="2400" dirty="0"/>
              <a:t> normaal.</a:t>
            </a:r>
          </a:p>
          <a:p>
            <a:pPr>
              <a:buFont typeface="Arial" charset="0"/>
              <a:buNone/>
            </a:pPr>
            <a:r>
              <a:rPr lang="nl-NL" sz="2400" dirty="0"/>
              <a:t>Een oogdruk van 10 is optimaal. </a:t>
            </a:r>
            <a:r>
              <a:rPr lang="nl-NL" dirty="0"/>
              <a:t> </a:t>
            </a:r>
          </a:p>
          <a:p>
            <a:pPr>
              <a:buFont typeface="Arial" charset="0"/>
              <a:buNone/>
            </a:pP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r>
              <a:rPr lang="nl-NL"/>
              <a:t>Tonometrie</a:t>
            </a:r>
          </a:p>
        </p:txBody>
      </p:sp>
      <p:pic>
        <p:nvPicPr>
          <p:cNvPr id="47107" name="Afbeelding 5" descr="pict13b.gif"/>
          <p:cNvPicPr>
            <a:picLocks noChangeAspect="1"/>
          </p:cNvPicPr>
          <p:nvPr/>
        </p:nvPicPr>
        <p:blipFill>
          <a:blip r:embed="rId3" cstate="print"/>
          <a:srcRect/>
          <a:stretch>
            <a:fillRect/>
          </a:stretch>
        </p:blipFill>
        <p:spPr bwMode="auto">
          <a:xfrm>
            <a:off x="5364088" y="1472789"/>
            <a:ext cx="3676650" cy="3714750"/>
          </a:xfrm>
          <a:prstGeom prst="rect">
            <a:avLst/>
          </a:prstGeom>
          <a:noFill/>
          <a:ln w="9525">
            <a:noFill/>
            <a:miter lim="800000"/>
            <a:headEnd/>
            <a:tailEnd/>
          </a:ln>
        </p:spPr>
      </p:pic>
      <p:pic>
        <p:nvPicPr>
          <p:cNvPr id="47111" name="Picture 7" descr="Door de verdovende druppel zult u van deze aanraking niet veel merken. Deze meting is niet schadelijk voor het oog"/>
          <p:cNvPicPr>
            <a:picLocks noChangeAspect="1" noChangeArrowheads="1"/>
          </p:cNvPicPr>
          <p:nvPr/>
        </p:nvPicPr>
        <p:blipFill>
          <a:blip r:embed="rId4" cstate="print"/>
          <a:srcRect/>
          <a:stretch>
            <a:fillRect/>
          </a:stretch>
        </p:blipFill>
        <p:spPr bwMode="auto">
          <a:xfrm>
            <a:off x="758175" y="1890215"/>
            <a:ext cx="4390088" cy="287989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fontAlgn="auto">
              <a:spcAft>
                <a:spcPts val="0"/>
              </a:spcAft>
              <a:defRPr/>
            </a:pPr>
            <a:r>
              <a:rPr lang="nl-NL" dirty="0" err="1"/>
              <a:t>OOGspiegelen</a:t>
            </a:r>
            <a:r>
              <a:rPr lang="nl-NL" dirty="0"/>
              <a:t> (Oftalmoscopie)</a:t>
            </a:r>
            <a:br>
              <a:rPr lang="nl-NL" dirty="0"/>
            </a:br>
            <a:endParaRPr lang="nl-NL" dirty="0"/>
          </a:p>
        </p:txBody>
      </p:sp>
      <p:sp>
        <p:nvSpPr>
          <p:cNvPr id="49154" name="Tijdelijke aanduiding voor inhoud 2"/>
          <p:cNvSpPr>
            <a:spLocks noGrp="1"/>
          </p:cNvSpPr>
          <p:nvPr>
            <p:ph idx="1"/>
          </p:nvPr>
        </p:nvSpPr>
        <p:spPr>
          <a:xfrm>
            <a:off x="685800" y="2218901"/>
            <a:ext cx="7772400" cy="4050792"/>
          </a:xfrm>
        </p:spPr>
        <p:txBody>
          <a:bodyPr>
            <a:normAutofit fontScale="92500" lnSpcReduction="10000"/>
          </a:bodyPr>
          <a:lstStyle/>
          <a:p>
            <a:pPr>
              <a:buFont typeface="Arial" charset="0"/>
              <a:buNone/>
            </a:pPr>
            <a:r>
              <a:rPr lang="nl-NL" sz="2400" b="1" dirty="0"/>
              <a:t>Doel: </a:t>
            </a:r>
            <a:r>
              <a:rPr lang="nl-NL" sz="2400" dirty="0"/>
              <a:t>het bekijken van de toestand van de </a:t>
            </a:r>
          </a:p>
          <a:p>
            <a:pPr>
              <a:buFont typeface="Arial" charset="0"/>
              <a:buNone/>
            </a:pPr>
            <a:r>
              <a:rPr lang="nl-NL" sz="2400" dirty="0"/>
              <a:t>bloedvaten bij ziekten zoals diabetes mellitus en </a:t>
            </a:r>
          </a:p>
          <a:p>
            <a:pPr>
              <a:buFont typeface="Arial" charset="0"/>
              <a:buNone/>
            </a:pPr>
            <a:r>
              <a:rPr lang="nl-NL" sz="2400" dirty="0"/>
              <a:t>arteriosclerose.</a:t>
            </a:r>
          </a:p>
          <a:p>
            <a:pPr>
              <a:buFont typeface="Arial" charset="0"/>
              <a:buNone/>
            </a:pPr>
            <a:endParaRPr lang="nl-NL" sz="2400" dirty="0"/>
          </a:p>
          <a:p>
            <a:pPr>
              <a:buFont typeface="Arial" charset="0"/>
              <a:buNone/>
            </a:pPr>
            <a:endParaRPr lang="nl-NL" sz="2400" dirty="0"/>
          </a:p>
          <a:p>
            <a:pPr>
              <a:buFont typeface="Arial" charset="0"/>
              <a:buNone/>
            </a:pPr>
            <a:r>
              <a:rPr lang="nl-NL" sz="2400" dirty="0"/>
              <a:t>Twee standen op oftalmoscoop/</a:t>
            </a:r>
            <a:r>
              <a:rPr lang="nl-NL" sz="2400" dirty="0" err="1"/>
              <a:t>fundoscoop</a:t>
            </a:r>
            <a:r>
              <a:rPr lang="nl-NL" sz="2400" dirty="0"/>
              <a:t> :</a:t>
            </a:r>
          </a:p>
          <a:p>
            <a:pPr>
              <a:buNone/>
            </a:pPr>
            <a:r>
              <a:rPr lang="nl-NL" sz="2400" b="1" dirty="0"/>
              <a:t>C-stand: cornea: </a:t>
            </a:r>
            <a:r>
              <a:rPr lang="nl-NL" sz="2400" dirty="0"/>
              <a:t>hoornvlies en lens beoordelen op beschadigingen</a:t>
            </a:r>
          </a:p>
          <a:p>
            <a:pPr>
              <a:buFont typeface="Arial" charset="0"/>
              <a:buNone/>
            </a:pPr>
            <a:r>
              <a:rPr lang="nl-NL" sz="2400" b="1" dirty="0"/>
              <a:t>F-stand: fundus: </a:t>
            </a:r>
            <a:r>
              <a:rPr lang="nl-NL" sz="2400" dirty="0"/>
              <a:t>bloedvaatjes van het netvlies beoordelen en/of het vaatvlies achterin het oog</a:t>
            </a:r>
          </a:p>
        </p:txBody>
      </p:sp>
      <p:pic>
        <p:nvPicPr>
          <p:cNvPr id="49155" name="Afbeelding 3" descr="oftalmoscoop.jpg"/>
          <p:cNvPicPr>
            <a:picLocks noChangeAspect="1"/>
          </p:cNvPicPr>
          <p:nvPr/>
        </p:nvPicPr>
        <p:blipFill>
          <a:blip r:embed="rId3" cstate="print"/>
          <a:srcRect/>
          <a:stretch>
            <a:fillRect/>
          </a:stretch>
        </p:blipFill>
        <p:spPr bwMode="auto">
          <a:xfrm>
            <a:off x="7092280" y="721402"/>
            <a:ext cx="1905000" cy="3286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88082-5E9F-423C-B25B-589C1D10B7FC}"/>
              </a:ext>
            </a:extLst>
          </p:cNvPr>
          <p:cNvSpPr>
            <a:spLocks noGrp="1"/>
          </p:cNvSpPr>
          <p:nvPr>
            <p:ph type="title"/>
          </p:nvPr>
        </p:nvSpPr>
        <p:spPr/>
        <p:txBody>
          <a:bodyPr/>
          <a:lstStyle/>
          <a:p>
            <a:r>
              <a:rPr lang="nl-NL" dirty="0" err="1"/>
              <a:t>OOGspiegelen</a:t>
            </a:r>
            <a:br>
              <a:rPr lang="nl-NL" dirty="0"/>
            </a:br>
            <a:br>
              <a:rPr lang="nl-NL" dirty="0"/>
            </a:br>
            <a:r>
              <a:rPr lang="nl-NL" sz="1400" dirty="0"/>
              <a:t>https://youtu.be/AzxNGz1cjgI</a:t>
            </a:r>
          </a:p>
        </p:txBody>
      </p:sp>
      <p:pic>
        <p:nvPicPr>
          <p:cNvPr id="4" name="Onlinemedia 3" title="Principles of Ophthalmoscopy / Fundoscopy">
            <a:hlinkClick r:id="" action="ppaction://media"/>
            <a:extLst>
              <a:ext uri="{FF2B5EF4-FFF2-40B4-BE49-F238E27FC236}">
                <a16:creationId xmlns:a16="http://schemas.microsoft.com/office/drawing/2014/main" id="{1CA50079-1EC4-4243-B649-E2B689C8AA83}"/>
              </a:ext>
            </a:extLst>
          </p:cNvPr>
          <p:cNvPicPr>
            <a:picLocks noGrp="1" noRot="1" noChangeAspect="1"/>
          </p:cNvPicPr>
          <p:nvPr>
            <p:ph idx="1"/>
            <a:videoFile r:link="rId1"/>
          </p:nvPr>
        </p:nvPicPr>
        <p:blipFill>
          <a:blip r:embed="rId3"/>
          <a:stretch>
            <a:fillRect/>
          </a:stretch>
        </p:blipFill>
        <p:spPr>
          <a:xfrm>
            <a:off x="663579" y="2283343"/>
            <a:ext cx="7271156" cy="4090025"/>
          </a:xfrm>
          <a:prstGeom prst="rect">
            <a:avLst/>
          </a:prstGeom>
        </p:spPr>
      </p:pic>
    </p:spTree>
    <p:extLst>
      <p:ext uri="{BB962C8B-B14F-4D97-AF65-F5344CB8AC3E}">
        <p14:creationId xmlns:p14="http://schemas.microsoft.com/office/powerpoint/2010/main" val="208771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468313" y="260350"/>
            <a:ext cx="8229600" cy="1143000"/>
          </a:xfrm>
        </p:spPr>
        <p:txBody>
          <a:bodyPr/>
          <a:lstStyle/>
          <a:p>
            <a:r>
              <a:rPr lang="nl-NL"/>
              <a:t>Oogspiegelen</a:t>
            </a:r>
          </a:p>
        </p:txBody>
      </p:sp>
      <p:sp>
        <p:nvSpPr>
          <p:cNvPr id="71683" name="Rectangle 3"/>
          <p:cNvSpPr>
            <a:spLocks noGrp="1"/>
          </p:cNvSpPr>
          <p:nvPr>
            <p:ph idx="1"/>
          </p:nvPr>
        </p:nvSpPr>
        <p:spPr>
          <a:xfrm>
            <a:off x="395288" y="1628775"/>
            <a:ext cx="8229600" cy="4525963"/>
          </a:xfrm>
        </p:spPr>
        <p:txBody>
          <a:bodyPr/>
          <a:lstStyle/>
          <a:p>
            <a:pPr>
              <a:buFont typeface="Arial" charset="0"/>
              <a:buNone/>
            </a:pPr>
            <a:endParaRPr lang="nl-NL"/>
          </a:p>
        </p:txBody>
      </p:sp>
      <p:pic>
        <p:nvPicPr>
          <p:cNvPr id="71685" name="Picture 5" descr="OOG10"/>
          <p:cNvPicPr>
            <a:picLocks noChangeAspect="1" noChangeArrowheads="1"/>
          </p:cNvPicPr>
          <p:nvPr/>
        </p:nvPicPr>
        <p:blipFill>
          <a:blip r:embed="rId3" cstate="print"/>
          <a:srcRect/>
          <a:stretch>
            <a:fillRect/>
          </a:stretch>
        </p:blipFill>
        <p:spPr bwMode="auto">
          <a:xfrm>
            <a:off x="468313" y="1449159"/>
            <a:ext cx="3771437" cy="3808870"/>
          </a:xfrm>
          <a:prstGeom prst="rect">
            <a:avLst/>
          </a:prstGeom>
          <a:noFill/>
        </p:spPr>
      </p:pic>
      <p:pic>
        <p:nvPicPr>
          <p:cNvPr id="71687" name="Picture 7" descr="De papil: de plaats op de achterwand van het oog, waar de oogzenuw naar buiten treedt. De linker foto geeft een afbeelding van een oog zonder glaucoom. De rechter foto laat dat zelfde oog 12 jaar later zien. Inmiddels is de oogzenuw ernstig aangetast door glaucoom."/>
          <p:cNvPicPr>
            <a:picLocks noChangeAspect="1" noChangeArrowheads="1"/>
          </p:cNvPicPr>
          <p:nvPr/>
        </p:nvPicPr>
        <p:blipFill>
          <a:blip r:embed="rId4" cstate="print"/>
          <a:srcRect/>
          <a:stretch>
            <a:fillRect/>
          </a:stretch>
        </p:blipFill>
        <p:spPr bwMode="auto">
          <a:xfrm>
            <a:off x="4239750" y="1844824"/>
            <a:ext cx="4032250" cy="2687638"/>
          </a:xfrm>
          <a:prstGeom prst="rect">
            <a:avLst/>
          </a:prstGeom>
          <a:noFill/>
        </p:spPr>
      </p:pic>
      <p:sp>
        <p:nvSpPr>
          <p:cNvPr id="71688" name="Text Box 8"/>
          <p:cNvSpPr txBox="1">
            <a:spLocks noChangeArrowheads="1"/>
          </p:cNvSpPr>
          <p:nvPr/>
        </p:nvSpPr>
        <p:spPr bwMode="auto">
          <a:xfrm>
            <a:off x="519112" y="5300663"/>
            <a:ext cx="8229601" cy="830997"/>
          </a:xfrm>
          <a:prstGeom prst="rect">
            <a:avLst/>
          </a:prstGeom>
          <a:noFill/>
          <a:ln w="9525">
            <a:noFill/>
            <a:miter lim="800000"/>
            <a:headEnd/>
            <a:tailEnd/>
          </a:ln>
          <a:effectLst/>
        </p:spPr>
        <p:txBody>
          <a:bodyPr wrap="square">
            <a:spAutoFit/>
          </a:bodyPr>
          <a:lstStyle/>
          <a:p>
            <a:pPr>
              <a:spcBef>
                <a:spcPct val="50000"/>
              </a:spcBef>
            </a:pPr>
            <a:r>
              <a:rPr lang="nl-NL" sz="2400" dirty="0">
                <a:latin typeface="Calibri" pitchFamily="34" charset="0"/>
              </a:rPr>
              <a:t>De binnenkant van het oog d.w.z. het netvlies, de bloedvaten en de oogzenuw (de papil)  worden met dit onderzoek beoordeeld.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Doelen vaardighedenlijn</a:t>
            </a:r>
          </a:p>
        </p:txBody>
      </p:sp>
      <p:sp>
        <p:nvSpPr>
          <p:cNvPr id="3" name="Tijdelijke aanduiding voor inhoud 2"/>
          <p:cNvSpPr>
            <a:spLocks noGrp="1"/>
          </p:cNvSpPr>
          <p:nvPr>
            <p:ph idx="1"/>
          </p:nvPr>
        </p:nvSpPr>
        <p:spPr/>
        <p:txBody>
          <a:bodyPr>
            <a:normAutofit/>
          </a:bodyPr>
          <a:lstStyle/>
          <a:p>
            <a:pPr>
              <a:buNone/>
            </a:pPr>
            <a:endParaRPr lang="nl-NL" sz="2400" dirty="0"/>
          </a:p>
          <a:p>
            <a:pPr>
              <a:buFontTx/>
              <a:buChar char="-"/>
            </a:pPr>
            <a:r>
              <a:rPr lang="nl-NL" sz="2400" dirty="0"/>
              <a:t>visustesten</a:t>
            </a:r>
          </a:p>
          <a:p>
            <a:pPr>
              <a:buFontTx/>
              <a:buChar char="-"/>
            </a:pPr>
            <a:r>
              <a:rPr lang="nl-NL" sz="2400" dirty="0" err="1"/>
              <a:t>kleurenblindheidstest</a:t>
            </a:r>
            <a:r>
              <a:rPr lang="nl-NL" sz="2400" dirty="0"/>
              <a:t> </a:t>
            </a:r>
          </a:p>
          <a:p>
            <a:pPr>
              <a:buFontTx/>
              <a:buChar char="-"/>
            </a:pPr>
            <a:r>
              <a:rPr lang="nl-NL" sz="2400" dirty="0" err="1"/>
              <a:t>oogdruppelen</a:t>
            </a:r>
            <a:r>
              <a:rPr lang="nl-NL" sz="2400" dirty="0"/>
              <a:t>, zalven en uitspoelen</a:t>
            </a:r>
          </a:p>
          <a:p>
            <a:pPr>
              <a:buFontTx/>
              <a:buChar char="-"/>
            </a:pPr>
            <a:r>
              <a:rPr lang="nl-NL" sz="2400" dirty="0" err="1"/>
              <a:t>oftalmoscopisch</a:t>
            </a:r>
            <a:r>
              <a:rPr lang="nl-NL" sz="2400" dirty="0"/>
              <a:t> onderzoek </a:t>
            </a:r>
          </a:p>
          <a:p>
            <a:pPr>
              <a:buFontTx/>
              <a:buChar char="-"/>
            </a:pPr>
            <a:r>
              <a:rPr lang="nl-NL" sz="2400" dirty="0"/>
              <a:t>toepassen van fluoresceïnekleuring </a:t>
            </a:r>
          </a:p>
          <a:p>
            <a:pPr>
              <a:buFontTx/>
              <a:buChar char="-"/>
            </a:pPr>
            <a:r>
              <a:rPr lang="nl-NL" sz="2400" dirty="0"/>
              <a:t>verwijderen van een corpus </a:t>
            </a:r>
            <a:r>
              <a:rPr lang="nl-NL" sz="2400" dirty="0" err="1"/>
              <a:t>alienum</a:t>
            </a:r>
            <a:r>
              <a:rPr lang="nl-NL" sz="2400" dirty="0"/>
              <a:t> uit het oog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p:nvPr>
        </p:nvSpPr>
        <p:spPr>
          <a:xfrm>
            <a:off x="468313" y="260350"/>
            <a:ext cx="8229600" cy="1143000"/>
          </a:xfrm>
        </p:spPr>
        <p:txBody>
          <a:bodyPr/>
          <a:lstStyle/>
          <a:p>
            <a:r>
              <a:rPr lang="nl-NL"/>
              <a:t>Staar</a:t>
            </a:r>
          </a:p>
        </p:txBody>
      </p:sp>
      <p:pic>
        <p:nvPicPr>
          <p:cNvPr id="51202" name="Tijdelijke aanduiding voor inhoud 3" descr="staar1_50p.jpg"/>
          <p:cNvPicPr>
            <a:picLocks noGrp="1" noChangeAspect="1"/>
          </p:cNvPicPr>
          <p:nvPr>
            <p:ph idx="1"/>
          </p:nvPr>
        </p:nvPicPr>
        <p:blipFill>
          <a:blip r:embed="rId3" cstate="print"/>
          <a:srcRect/>
          <a:stretch>
            <a:fillRect/>
          </a:stretch>
        </p:blipFill>
        <p:spPr>
          <a:xfrm>
            <a:off x="4837269" y="1222376"/>
            <a:ext cx="3286125" cy="2357437"/>
          </a:xfrm>
        </p:spPr>
      </p:pic>
      <p:pic>
        <p:nvPicPr>
          <p:cNvPr id="51203" name="Afbeelding 4" descr="staar2_kl.jpg"/>
          <p:cNvPicPr>
            <a:picLocks noChangeAspect="1"/>
          </p:cNvPicPr>
          <p:nvPr/>
        </p:nvPicPr>
        <p:blipFill>
          <a:blip r:embed="rId4" cstate="print"/>
          <a:srcRect/>
          <a:stretch>
            <a:fillRect/>
          </a:stretch>
        </p:blipFill>
        <p:spPr bwMode="auto">
          <a:xfrm>
            <a:off x="501650" y="1259632"/>
            <a:ext cx="3248025" cy="2400300"/>
          </a:xfrm>
          <a:prstGeom prst="rect">
            <a:avLst/>
          </a:prstGeom>
          <a:noFill/>
          <a:ln w="9525">
            <a:noFill/>
            <a:miter lim="800000"/>
            <a:headEnd/>
            <a:tailEnd/>
          </a:ln>
        </p:spPr>
      </p:pic>
      <p:sp>
        <p:nvSpPr>
          <p:cNvPr id="51205" name="Rectangle 5"/>
          <p:cNvSpPr>
            <a:spLocks noChangeArrowheads="1"/>
          </p:cNvSpPr>
          <p:nvPr/>
        </p:nvSpPr>
        <p:spPr bwMode="auto">
          <a:xfrm>
            <a:off x="684213" y="3860800"/>
            <a:ext cx="8642350" cy="366713"/>
          </a:xfrm>
          <a:prstGeom prst="rect">
            <a:avLst/>
          </a:prstGeom>
          <a:noFill/>
          <a:ln w="9525">
            <a:noFill/>
            <a:miter lim="800000"/>
            <a:headEnd/>
            <a:tailEnd/>
          </a:ln>
          <a:effectLst/>
        </p:spPr>
        <p:txBody>
          <a:bodyPr>
            <a:spAutoFit/>
          </a:bodyPr>
          <a:lstStyle/>
          <a:p>
            <a:r>
              <a:rPr lang="nl-NL">
                <a:hlinkClick r:id="rId5"/>
              </a:rPr>
              <a:t>http://www.youtube.com/watch?v=25T6hsGFPHA</a:t>
            </a:r>
            <a:r>
              <a:rPr lang="nl-NL"/>
              <a:t> (behandeling cataract)</a:t>
            </a:r>
            <a:endParaRPr lang="nl-NL" dirty="0"/>
          </a:p>
        </p:txBody>
      </p:sp>
      <p:sp>
        <p:nvSpPr>
          <p:cNvPr id="51206" name="Text Box 6"/>
          <p:cNvSpPr txBox="1">
            <a:spLocks noChangeArrowheads="1"/>
          </p:cNvSpPr>
          <p:nvPr/>
        </p:nvSpPr>
        <p:spPr bwMode="auto">
          <a:xfrm>
            <a:off x="501650" y="4508500"/>
            <a:ext cx="8642350" cy="1878013"/>
          </a:xfrm>
          <a:prstGeom prst="rect">
            <a:avLst/>
          </a:prstGeom>
          <a:noFill/>
          <a:ln w="9525">
            <a:noFill/>
            <a:miter lim="800000"/>
            <a:headEnd/>
            <a:tailEnd/>
          </a:ln>
          <a:effectLst/>
        </p:spPr>
        <p:txBody>
          <a:bodyPr>
            <a:spAutoFit/>
          </a:bodyPr>
          <a:lstStyle/>
          <a:p>
            <a:pPr>
              <a:spcBef>
                <a:spcPct val="50000"/>
              </a:spcBef>
            </a:pPr>
            <a:r>
              <a:rPr lang="nl-NL" b="1"/>
              <a:t>Grijze staar</a:t>
            </a:r>
            <a:r>
              <a:rPr lang="nl-NL"/>
              <a:t> of </a:t>
            </a:r>
            <a:r>
              <a:rPr lang="nl-NL" b="1"/>
              <a:t>cataract</a:t>
            </a:r>
            <a:r>
              <a:rPr lang="nl-NL"/>
              <a:t>: vertroebeling van de lens. Meestal komt dit door veroudering. Specifieke oorzaak is DM, maar kan ook door andere ziekten ontstaan. </a:t>
            </a:r>
          </a:p>
          <a:p>
            <a:pPr>
              <a:spcBef>
                <a:spcPct val="50000"/>
              </a:spcBef>
            </a:pPr>
            <a:r>
              <a:rPr lang="nl-NL" b="1"/>
              <a:t>Glaucoom</a:t>
            </a:r>
            <a:r>
              <a:rPr lang="nl-NL"/>
              <a:t> of </a:t>
            </a:r>
            <a:r>
              <a:rPr lang="nl-NL" b="1"/>
              <a:t>groene staar</a:t>
            </a:r>
            <a:r>
              <a:rPr lang="nl-NL"/>
              <a:t>: verhoging van de druk in de oogbol. Kan onbehandeld tot gezichtsvelduitval (blinde vlekken) leiden en uiteindelijk zelfs tot blindheid. Behandeling in eerste instantie oogboldrukverlagende geneesmiddelen.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1C341-1906-4CA7-BB14-36E7D5CFDFF4}"/>
              </a:ext>
            </a:extLst>
          </p:cNvPr>
          <p:cNvSpPr>
            <a:spLocks noGrp="1"/>
          </p:cNvSpPr>
          <p:nvPr>
            <p:ph type="title"/>
          </p:nvPr>
        </p:nvSpPr>
        <p:spPr>
          <a:xfrm>
            <a:off x="685800" y="484632"/>
            <a:ext cx="7772400" cy="1609344"/>
          </a:xfrm>
        </p:spPr>
        <p:txBody>
          <a:bodyPr/>
          <a:lstStyle/>
          <a:p>
            <a:r>
              <a:rPr lang="nl-NL"/>
              <a:t>Fluoresceïne kleuring</a:t>
            </a:r>
            <a:endParaRPr lang="nl-NL" dirty="0"/>
          </a:p>
        </p:txBody>
      </p:sp>
      <p:pic>
        <p:nvPicPr>
          <p:cNvPr id="4" name="Tijdelijke aanduiding voor inhoud 3">
            <a:extLst>
              <a:ext uri="{FF2B5EF4-FFF2-40B4-BE49-F238E27FC236}">
                <a16:creationId xmlns:a16="http://schemas.microsoft.com/office/drawing/2014/main" id="{F9E7DA99-DA38-4939-9189-5D547A0FCE1F}"/>
              </a:ext>
            </a:extLst>
          </p:cNvPr>
          <p:cNvPicPr>
            <a:picLocks noGrp="1" noChangeAspect="1"/>
          </p:cNvPicPr>
          <p:nvPr>
            <p:ph idx="1"/>
          </p:nvPr>
        </p:nvPicPr>
        <p:blipFill>
          <a:blip r:embed="rId2"/>
          <a:stretch>
            <a:fillRect/>
          </a:stretch>
        </p:blipFill>
        <p:spPr>
          <a:xfrm>
            <a:off x="899592" y="4458270"/>
            <a:ext cx="2932430" cy="1950889"/>
          </a:xfrm>
          <a:prstGeom prst="rect">
            <a:avLst/>
          </a:prstGeom>
        </p:spPr>
      </p:pic>
      <p:pic>
        <p:nvPicPr>
          <p:cNvPr id="5" name="Afbeelding 4">
            <a:extLst>
              <a:ext uri="{FF2B5EF4-FFF2-40B4-BE49-F238E27FC236}">
                <a16:creationId xmlns:a16="http://schemas.microsoft.com/office/drawing/2014/main" id="{7FB831E5-3C65-4DB4-8B93-54A036463DC4}"/>
              </a:ext>
            </a:extLst>
          </p:cNvPr>
          <p:cNvPicPr>
            <a:picLocks noChangeAspect="1"/>
          </p:cNvPicPr>
          <p:nvPr/>
        </p:nvPicPr>
        <p:blipFill>
          <a:blip r:embed="rId3"/>
          <a:stretch>
            <a:fillRect/>
          </a:stretch>
        </p:blipFill>
        <p:spPr>
          <a:xfrm>
            <a:off x="4572000" y="4470463"/>
            <a:ext cx="3456732" cy="1938696"/>
          </a:xfrm>
          <a:prstGeom prst="rect">
            <a:avLst/>
          </a:prstGeom>
        </p:spPr>
      </p:pic>
      <p:sp>
        <p:nvSpPr>
          <p:cNvPr id="8" name="Rechthoek 7">
            <a:extLst>
              <a:ext uri="{FF2B5EF4-FFF2-40B4-BE49-F238E27FC236}">
                <a16:creationId xmlns:a16="http://schemas.microsoft.com/office/drawing/2014/main" id="{6A573DAD-4220-478B-A637-9B3825F071BA}"/>
              </a:ext>
            </a:extLst>
          </p:cNvPr>
          <p:cNvSpPr/>
          <p:nvPr/>
        </p:nvSpPr>
        <p:spPr>
          <a:xfrm>
            <a:off x="685800" y="2217057"/>
            <a:ext cx="8278688" cy="1452705"/>
          </a:xfrm>
          <a:prstGeom prst="rect">
            <a:avLst/>
          </a:prstGeom>
        </p:spPr>
        <p:txBody>
          <a:bodyPr wrap="square">
            <a:spAutoFit/>
          </a:bodyPr>
          <a:lstStyle/>
          <a:p>
            <a:pPr marL="182880" lvl="0" indent="-182880" defTabSz="914400">
              <a:lnSpc>
                <a:spcPct val="90000"/>
              </a:lnSpc>
              <a:spcBef>
                <a:spcPts val="1200"/>
              </a:spcBef>
              <a:buClr>
                <a:srgbClr val="D34817">
                  <a:lumMod val="75000"/>
                </a:srgbClr>
              </a:buClr>
              <a:buSzPct val="85000"/>
            </a:pPr>
            <a:r>
              <a:rPr lang="nl-NL" sz="2400" dirty="0">
                <a:solidFill>
                  <a:prstClr val="black"/>
                </a:solidFill>
              </a:rPr>
              <a:t>DOEL:  zichtbaar maken defecten in het hoornvlies</a:t>
            </a:r>
          </a:p>
          <a:p>
            <a:pPr marL="182880" lvl="0" indent="-182880" defTabSz="914400">
              <a:lnSpc>
                <a:spcPct val="90000"/>
              </a:lnSpc>
              <a:spcBef>
                <a:spcPts val="1200"/>
              </a:spcBef>
              <a:buClr>
                <a:srgbClr val="D34817">
                  <a:lumMod val="75000"/>
                </a:srgbClr>
              </a:buClr>
              <a:buSzPct val="85000"/>
            </a:pPr>
            <a:r>
              <a:rPr lang="nl-NL" sz="2400" dirty="0">
                <a:solidFill>
                  <a:prstClr val="black"/>
                </a:solidFill>
              </a:rPr>
              <a:t>fluoresceïne kleurt het  beschadigde weefsel van het</a:t>
            </a:r>
          </a:p>
          <a:p>
            <a:pPr marL="182880" lvl="0" indent="-182880" defTabSz="914400">
              <a:lnSpc>
                <a:spcPct val="90000"/>
              </a:lnSpc>
              <a:spcBef>
                <a:spcPts val="1200"/>
              </a:spcBef>
              <a:buClr>
                <a:srgbClr val="D34817">
                  <a:lumMod val="75000"/>
                </a:srgbClr>
              </a:buClr>
              <a:buSzPct val="85000"/>
            </a:pPr>
            <a:r>
              <a:rPr lang="nl-NL" sz="2400" dirty="0">
                <a:solidFill>
                  <a:prstClr val="black"/>
                </a:solidFill>
              </a:rPr>
              <a:t>hoornvlies.</a:t>
            </a:r>
            <a:r>
              <a:rPr lang="nl-NL" sz="2800" dirty="0">
                <a:solidFill>
                  <a:prstClr val="black"/>
                </a:solidFill>
              </a:rPr>
              <a:t> </a:t>
            </a:r>
          </a:p>
        </p:txBody>
      </p:sp>
    </p:spTree>
    <p:extLst>
      <p:ext uri="{BB962C8B-B14F-4D97-AF65-F5344CB8AC3E}">
        <p14:creationId xmlns:p14="http://schemas.microsoft.com/office/powerpoint/2010/main" val="188509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84F66-DC7F-4F59-AD53-74C317A449E4}"/>
              </a:ext>
            </a:extLst>
          </p:cNvPr>
          <p:cNvSpPr>
            <a:spLocks noGrp="1"/>
          </p:cNvSpPr>
          <p:nvPr>
            <p:ph type="title"/>
          </p:nvPr>
        </p:nvSpPr>
        <p:spPr/>
        <p:txBody>
          <a:bodyPr/>
          <a:lstStyle/>
          <a:p>
            <a:r>
              <a:rPr lang="nl-NL" dirty="0"/>
              <a:t>OOGDRUPPELEN</a:t>
            </a:r>
          </a:p>
        </p:txBody>
      </p:sp>
      <p:sp>
        <p:nvSpPr>
          <p:cNvPr id="3" name="Tijdelijke aanduiding voor inhoud 2">
            <a:extLst>
              <a:ext uri="{FF2B5EF4-FFF2-40B4-BE49-F238E27FC236}">
                <a16:creationId xmlns:a16="http://schemas.microsoft.com/office/drawing/2014/main" id="{81221112-661E-464C-AE2C-FD672EE6F9D1}"/>
              </a:ext>
            </a:extLst>
          </p:cNvPr>
          <p:cNvSpPr>
            <a:spLocks noGrp="1"/>
          </p:cNvSpPr>
          <p:nvPr>
            <p:ph idx="1"/>
          </p:nvPr>
        </p:nvSpPr>
        <p:spPr>
          <a:xfrm>
            <a:off x="827584" y="2093976"/>
            <a:ext cx="7630616" cy="4078224"/>
          </a:xfrm>
        </p:spPr>
        <p:txBody>
          <a:bodyPr>
            <a:normAutofit fontScale="77500" lnSpcReduction="20000"/>
          </a:bodyPr>
          <a:lstStyle/>
          <a:p>
            <a:pPr marL="0" indent="0">
              <a:buNone/>
            </a:pPr>
            <a:r>
              <a:rPr lang="nl-NL" sz="2600" b="1" dirty="0"/>
              <a:t>Diverse soorten oogdruppels: </a:t>
            </a:r>
          </a:p>
          <a:p>
            <a:r>
              <a:rPr lang="nl-NL" sz="2600" dirty="0"/>
              <a:t>corticosteroïden, </a:t>
            </a:r>
          </a:p>
          <a:p>
            <a:r>
              <a:rPr lang="nl-NL" sz="2600" dirty="0" err="1"/>
              <a:t>anaesthetica</a:t>
            </a:r>
            <a:r>
              <a:rPr lang="nl-NL" sz="2600" dirty="0"/>
              <a:t>, </a:t>
            </a:r>
          </a:p>
          <a:p>
            <a:r>
              <a:rPr lang="nl-NL" sz="2600" dirty="0"/>
              <a:t>antibiotica, </a:t>
            </a:r>
          </a:p>
          <a:p>
            <a:r>
              <a:rPr lang="nl-NL" sz="2600" dirty="0" err="1"/>
              <a:t>pupilverwijders,etc</a:t>
            </a:r>
            <a:r>
              <a:rPr lang="nl-NL" sz="2600" dirty="0"/>
              <a:t>.</a:t>
            </a:r>
          </a:p>
          <a:p>
            <a:endParaRPr lang="nl-NL" sz="2600" dirty="0"/>
          </a:p>
          <a:p>
            <a:r>
              <a:rPr lang="nl-NL" sz="2600" dirty="0"/>
              <a:t>OPMERKING</a:t>
            </a:r>
          </a:p>
          <a:p>
            <a:r>
              <a:rPr lang="nl-NL" sz="2600" dirty="0" err="1"/>
              <a:t>Minim</a:t>
            </a:r>
            <a:r>
              <a:rPr lang="nl-NL" sz="2600" dirty="0"/>
              <a:t> verpakking: om verspilling te voorkomen worden oogdruppels vaak verpakt in een </a:t>
            </a:r>
            <a:r>
              <a:rPr lang="nl-NL" sz="2600" dirty="0" err="1"/>
              <a:t>minim</a:t>
            </a:r>
            <a:r>
              <a:rPr lang="nl-NL" sz="2600" dirty="0"/>
              <a:t> verpakking voor eenmalig gebruik. Verder zit hier geen conserveermiddel in waar patiënten vaak overgevoelig voor zijn. </a:t>
            </a:r>
          </a:p>
          <a:p>
            <a:r>
              <a:rPr lang="nl-NL" sz="2600" dirty="0"/>
              <a:t>Oogdruppels moeten altijd steriel zijn, raak pipetje niet aan!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336389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75097-7EF9-40E4-AB85-77EBBBFBC2F3}"/>
              </a:ext>
            </a:extLst>
          </p:cNvPr>
          <p:cNvSpPr>
            <a:spLocks noGrp="1"/>
          </p:cNvSpPr>
          <p:nvPr>
            <p:ph type="title"/>
          </p:nvPr>
        </p:nvSpPr>
        <p:spPr/>
        <p:txBody>
          <a:bodyPr/>
          <a:lstStyle/>
          <a:p>
            <a:r>
              <a:rPr lang="nl-NL" dirty="0"/>
              <a:t>OOGDRUPPELS toedienen</a:t>
            </a:r>
          </a:p>
        </p:txBody>
      </p:sp>
      <p:sp>
        <p:nvSpPr>
          <p:cNvPr id="3" name="Tijdelijke aanduiding voor inhoud 2">
            <a:extLst>
              <a:ext uri="{FF2B5EF4-FFF2-40B4-BE49-F238E27FC236}">
                <a16:creationId xmlns:a16="http://schemas.microsoft.com/office/drawing/2014/main" id="{EBCC922F-CE4F-4D7E-AED7-1ACC8013A8D6}"/>
              </a:ext>
            </a:extLst>
          </p:cNvPr>
          <p:cNvSpPr>
            <a:spLocks noGrp="1"/>
          </p:cNvSpPr>
          <p:nvPr>
            <p:ph idx="1"/>
          </p:nvPr>
        </p:nvSpPr>
        <p:spPr/>
        <p:txBody>
          <a:bodyPr/>
          <a:lstStyle/>
          <a:p>
            <a:pPr marL="0" indent="0">
              <a:buNone/>
            </a:pPr>
            <a:r>
              <a:rPr lang="nl-NL" b="1" dirty="0"/>
              <a:t>Controleer: </a:t>
            </a:r>
            <a:endParaRPr lang="nl-NL" dirty="0"/>
          </a:p>
          <a:p>
            <a:r>
              <a:rPr lang="nl-NL" dirty="0"/>
              <a:t>Naam van zorgvrager</a:t>
            </a:r>
          </a:p>
          <a:p>
            <a:r>
              <a:rPr lang="nl-NL" dirty="0"/>
              <a:t>Juiste geneesmiddel</a:t>
            </a:r>
          </a:p>
          <a:p>
            <a:r>
              <a:rPr lang="nl-NL" dirty="0"/>
              <a:t>Dosering</a:t>
            </a:r>
          </a:p>
          <a:p>
            <a:r>
              <a:rPr lang="nl-NL" dirty="0"/>
              <a:t>Juiste toedieningsvorm</a:t>
            </a:r>
          </a:p>
          <a:p>
            <a:r>
              <a:rPr lang="nl-NL" dirty="0"/>
              <a:t>Juiste oog</a:t>
            </a:r>
          </a:p>
          <a:p>
            <a:r>
              <a:rPr lang="nl-NL" dirty="0"/>
              <a:t>Juiste tijdstip</a:t>
            </a:r>
          </a:p>
          <a:p>
            <a:r>
              <a:rPr lang="nl-NL" dirty="0"/>
              <a:t>Houdbaarheidsdatum ( 1maand na openen houdbaar)</a:t>
            </a:r>
          </a:p>
          <a:p>
            <a:endParaRPr lang="nl-NL" dirty="0"/>
          </a:p>
          <a:p>
            <a:endParaRPr lang="nl-NL" dirty="0"/>
          </a:p>
        </p:txBody>
      </p:sp>
    </p:spTree>
    <p:extLst>
      <p:ext uri="{BB962C8B-B14F-4D97-AF65-F5344CB8AC3E}">
        <p14:creationId xmlns:p14="http://schemas.microsoft.com/office/powerpoint/2010/main" val="395502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829BE139-CCC6-41EA-A511-F54F0313B3B2}"/>
              </a:ext>
            </a:extLst>
          </p:cNvPr>
          <p:cNvPicPr>
            <a:picLocks noChangeAspect="1"/>
          </p:cNvPicPr>
          <p:nvPr/>
        </p:nvPicPr>
        <p:blipFill>
          <a:blip r:embed="rId2"/>
          <a:stretch>
            <a:fillRect/>
          </a:stretch>
        </p:blipFill>
        <p:spPr>
          <a:xfrm>
            <a:off x="738376" y="559358"/>
            <a:ext cx="7667246" cy="2951889"/>
          </a:xfrm>
          <a:prstGeom prst="rect">
            <a:avLst/>
          </a:prstGeom>
        </p:spPr>
      </p:pic>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837459"/>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981573"/>
            <a:ext cx="7667244"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318E3C0-B160-4842-9EFB-D7FD28C8B56A}"/>
              </a:ext>
            </a:extLst>
          </p:cNvPr>
          <p:cNvSpPr>
            <a:spLocks noGrp="1"/>
          </p:cNvSpPr>
          <p:nvPr>
            <p:ph type="title"/>
          </p:nvPr>
        </p:nvSpPr>
        <p:spPr>
          <a:xfrm>
            <a:off x="964092" y="4162031"/>
            <a:ext cx="3407762" cy="1767141"/>
          </a:xfrm>
        </p:spPr>
        <p:txBody>
          <a:bodyPr>
            <a:normAutofit/>
          </a:bodyPr>
          <a:lstStyle/>
          <a:p>
            <a:pPr algn="r"/>
            <a:r>
              <a:rPr lang="nl-NL" dirty="0"/>
              <a:t>Link Filmpje </a:t>
            </a:r>
          </a:p>
        </p:txBody>
      </p:sp>
      <p:sp>
        <p:nvSpPr>
          <p:cNvPr id="3" name="Tijdelijke aanduiding voor inhoud 2">
            <a:extLst>
              <a:ext uri="{FF2B5EF4-FFF2-40B4-BE49-F238E27FC236}">
                <a16:creationId xmlns:a16="http://schemas.microsoft.com/office/drawing/2014/main" id="{E805CF55-6933-4B37-8B75-B044CEE6B1AF}"/>
              </a:ext>
            </a:extLst>
          </p:cNvPr>
          <p:cNvSpPr>
            <a:spLocks noGrp="1"/>
          </p:cNvSpPr>
          <p:nvPr>
            <p:ph idx="1"/>
          </p:nvPr>
        </p:nvSpPr>
        <p:spPr>
          <a:xfrm>
            <a:off x="4663440" y="4170410"/>
            <a:ext cx="3524415" cy="1767141"/>
          </a:xfrm>
        </p:spPr>
        <p:txBody>
          <a:bodyPr anchor="ctr">
            <a:normAutofit/>
          </a:bodyPr>
          <a:lstStyle/>
          <a:p>
            <a:pPr marL="0" indent="0">
              <a:buNone/>
            </a:pPr>
            <a:r>
              <a:rPr lang="nl-NL" sz="1600" dirty="0"/>
              <a:t>https://www.apotheek.nl/themas/oogdruppels-toedienen#wat-kan-er-misgaan-bij-oogdruppelen</a:t>
            </a: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128670"/>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551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7A9D-E4F2-40D8-8CF9-BB042E151186}"/>
              </a:ext>
            </a:extLst>
          </p:cNvPr>
          <p:cNvSpPr>
            <a:spLocks noGrp="1"/>
          </p:cNvSpPr>
          <p:nvPr>
            <p:ph type="title"/>
          </p:nvPr>
        </p:nvSpPr>
        <p:spPr/>
        <p:txBody>
          <a:bodyPr/>
          <a:lstStyle/>
          <a:p>
            <a:r>
              <a:rPr lang="nl-NL" dirty="0"/>
              <a:t>Let op!</a:t>
            </a:r>
          </a:p>
        </p:txBody>
      </p:sp>
      <p:sp>
        <p:nvSpPr>
          <p:cNvPr id="3" name="Tijdelijke aanduiding voor inhoud 2">
            <a:extLst>
              <a:ext uri="{FF2B5EF4-FFF2-40B4-BE49-F238E27FC236}">
                <a16:creationId xmlns:a16="http://schemas.microsoft.com/office/drawing/2014/main" id="{8F2577C8-EEF5-4C7E-A509-9930E2452562}"/>
              </a:ext>
            </a:extLst>
          </p:cNvPr>
          <p:cNvSpPr>
            <a:spLocks noGrp="1"/>
          </p:cNvSpPr>
          <p:nvPr>
            <p:ph idx="1"/>
          </p:nvPr>
        </p:nvSpPr>
        <p:spPr/>
        <p:txBody>
          <a:bodyPr/>
          <a:lstStyle/>
          <a:p>
            <a:pPr marL="0" indent="0">
              <a:buNone/>
            </a:pPr>
            <a:r>
              <a:rPr lang="nl-NL" dirty="0"/>
              <a:t>Sluit na het druppelen uw oog en druk de traanbuis dicht</a:t>
            </a:r>
          </a:p>
          <a:p>
            <a:endParaRPr lang="nl-NL" dirty="0"/>
          </a:p>
          <a:p>
            <a:pPr marL="0" indent="0">
              <a:buNone/>
            </a:pPr>
            <a:r>
              <a:rPr lang="nl-NL" dirty="0"/>
              <a:t>Anders loopt het medicijn loopt via uw traanbuis naar uw neus. Het blijft niet lang genoeg in het oog om zijn werking te doen en kan bijwerkingen geven in het lichaam (systemische afwijkingen)</a:t>
            </a:r>
          </a:p>
          <a:p>
            <a:endParaRPr lang="nl-NL" dirty="0"/>
          </a:p>
        </p:txBody>
      </p:sp>
    </p:spTree>
    <p:extLst>
      <p:ext uri="{BB962C8B-B14F-4D97-AF65-F5344CB8AC3E}">
        <p14:creationId xmlns:p14="http://schemas.microsoft.com/office/powerpoint/2010/main" val="37104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ED7D8-CA7F-46B7-878D-47C5DA4FD5EC}"/>
              </a:ext>
            </a:extLst>
          </p:cNvPr>
          <p:cNvSpPr>
            <a:spLocks noGrp="1"/>
          </p:cNvSpPr>
          <p:nvPr>
            <p:ph type="title"/>
          </p:nvPr>
        </p:nvSpPr>
        <p:spPr/>
        <p:txBody>
          <a:bodyPr/>
          <a:lstStyle/>
          <a:p>
            <a:r>
              <a:rPr lang="nl-NL" dirty="0"/>
              <a:t>corpus </a:t>
            </a:r>
            <a:r>
              <a:rPr lang="nl-NL" dirty="0" err="1"/>
              <a:t>aliënum</a:t>
            </a:r>
            <a:br>
              <a:rPr lang="nl-NL" dirty="0"/>
            </a:br>
            <a:endParaRPr lang="nl-NL" dirty="0"/>
          </a:p>
        </p:txBody>
      </p:sp>
      <p:pic>
        <p:nvPicPr>
          <p:cNvPr id="4" name="Tijdelijke aanduiding voor inhoud 3">
            <a:extLst>
              <a:ext uri="{FF2B5EF4-FFF2-40B4-BE49-F238E27FC236}">
                <a16:creationId xmlns:a16="http://schemas.microsoft.com/office/drawing/2014/main" id="{8C8D6CDE-F9AF-47D7-8B61-CE7622793CA5}"/>
              </a:ext>
            </a:extLst>
          </p:cNvPr>
          <p:cNvPicPr>
            <a:picLocks noGrp="1" noChangeAspect="1"/>
          </p:cNvPicPr>
          <p:nvPr>
            <p:ph idx="1"/>
          </p:nvPr>
        </p:nvPicPr>
        <p:blipFill>
          <a:blip r:embed="rId2"/>
          <a:stretch>
            <a:fillRect/>
          </a:stretch>
        </p:blipFill>
        <p:spPr>
          <a:xfrm>
            <a:off x="4272106" y="2309271"/>
            <a:ext cx="3970004" cy="3105032"/>
          </a:xfrm>
          <a:prstGeom prst="rect">
            <a:avLst/>
          </a:prstGeom>
        </p:spPr>
      </p:pic>
      <p:pic>
        <p:nvPicPr>
          <p:cNvPr id="5" name="Afbeelding 4">
            <a:extLst>
              <a:ext uri="{FF2B5EF4-FFF2-40B4-BE49-F238E27FC236}">
                <a16:creationId xmlns:a16="http://schemas.microsoft.com/office/drawing/2014/main" id="{0E88B907-8B76-4B16-8F51-30CDB1227622}"/>
              </a:ext>
            </a:extLst>
          </p:cNvPr>
          <p:cNvPicPr>
            <a:picLocks noChangeAspect="1"/>
          </p:cNvPicPr>
          <p:nvPr/>
        </p:nvPicPr>
        <p:blipFill>
          <a:blip r:embed="rId3"/>
          <a:stretch>
            <a:fillRect/>
          </a:stretch>
        </p:blipFill>
        <p:spPr>
          <a:xfrm>
            <a:off x="901890" y="2290668"/>
            <a:ext cx="3208058" cy="3123635"/>
          </a:xfrm>
          <a:prstGeom prst="rect">
            <a:avLst/>
          </a:prstGeom>
        </p:spPr>
      </p:pic>
    </p:spTree>
    <p:extLst>
      <p:ext uri="{BB962C8B-B14F-4D97-AF65-F5344CB8AC3E}">
        <p14:creationId xmlns:p14="http://schemas.microsoft.com/office/powerpoint/2010/main" val="339756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052736"/>
            <a:ext cx="7772400" cy="144016"/>
          </a:xfrm>
        </p:spPr>
        <p:txBody>
          <a:bodyPr rtlCol="0">
            <a:normAutofit fontScale="90000"/>
          </a:bodyPr>
          <a:lstStyle/>
          <a:p>
            <a:pPr fontAlgn="auto">
              <a:spcAft>
                <a:spcPts val="0"/>
              </a:spcAft>
              <a:defRPr/>
            </a:pPr>
            <a:br>
              <a:rPr lang="nl-NL" dirty="0"/>
            </a:br>
            <a:br>
              <a:rPr lang="nl-NL" dirty="0"/>
            </a:br>
            <a:br>
              <a:rPr lang="nl-NL" dirty="0"/>
            </a:br>
            <a:r>
              <a:rPr lang="nl-NL" dirty="0"/>
              <a:t> Instrumenten oogheelkunde</a:t>
            </a:r>
            <a:br>
              <a:rPr lang="nl-NL" dirty="0"/>
            </a:br>
            <a:br>
              <a:rPr lang="nl-NL" dirty="0"/>
            </a:br>
            <a:endParaRPr lang="nl-NL" dirty="0"/>
          </a:p>
        </p:txBody>
      </p:sp>
      <p:sp>
        <p:nvSpPr>
          <p:cNvPr id="7" name="Tijdelijke aanduiding voor inhoud 6"/>
          <p:cNvSpPr>
            <a:spLocks noGrp="1"/>
          </p:cNvSpPr>
          <p:nvPr>
            <p:ph idx="1"/>
          </p:nvPr>
        </p:nvSpPr>
        <p:spPr>
          <a:xfrm>
            <a:off x="914400" y="1844824"/>
            <a:ext cx="7543800" cy="4252764"/>
          </a:xfrm>
        </p:spPr>
        <p:txBody>
          <a:bodyPr rtlCol="0">
            <a:normAutofit fontScale="62500" lnSpcReduction="20000"/>
          </a:bodyPr>
          <a:lstStyle/>
          <a:p>
            <a:pPr fontAlgn="auto">
              <a:spcAft>
                <a:spcPts val="0"/>
              </a:spcAft>
              <a:buFont typeface="Arial" pitchFamily="34" charset="0"/>
              <a:buNone/>
              <a:defRPr/>
            </a:pPr>
            <a:r>
              <a:rPr lang="nl-NL" sz="2400" b="1" dirty="0">
                <a:latin typeface="Arial" panose="020B0604020202020204" pitchFamily="34" charset="0"/>
                <a:cs typeface="Arial" panose="020B0604020202020204" pitchFamily="34" charset="0"/>
              </a:rPr>
              <a:t>Binoculaire </a:t>
            </a:r>
            <a:r>
              <a:rPr lang="nl-NL" sz="2400" b="1" dirty="0" err="1">
                <a:latin typeface="Arial" panose="020B0604020202020204" pitchFamily="34" charset="0"/>
                <a:cs typeface="Arial" panose="020B0604020202020204" pitchFamily="34" charset="0"/>
              </a:rPr>
              <a:t>loupe</a:t>
            </a:r>
            <a:r>
              <a:rPr lang="nl-NL" sz="2400" dirty="0">
                <a:latin typeface="Arial" panose="020B0604020202020204" pitchFamily="34" charset="0"/>
                <a:cs typeface="Arial" panose="020B0604020202020204" pitchFamily="34" charset="0"/>
              </a:rPr>
              <a:t>: voor het goed kunnen beoordelen van het oog</a:t>
            </a:r>
          </a:p>
          <a:p>
            <a:pPr fontAlgn="auto">
              <a:spcAft>
                <a:spcPts val="0"/>
              </a:spcAft>
              <a:buFont typeface="Arial" pitchFamily="34" charset="0"/>
              <a:buNone/>
              <a:defRPr/>
            </a:pPr>
            <a:r>
              <a:rPr lang="nl-NL" sz="2400" b="1" dirty="0">
                <a:latin typeface="Arial" panose="020B0604020202020204" pitchFamily="34" charset="0"/>
                <a:cs typeface="Arial" panose="020B0604020202020204" pitchFamily="34" charset="0"/>
              </a:rPr>
              <a:t>Ooglidhouder:</a:t>
            </a:r>
            <a:r>
              <a:rPr lang="nl-NL" sz="2400" dirty="0">
                <a:latin typeface="Arial" panose="020B0604020202020204" pitchFamily="34" charset="0"/>
                <a:cs typeface="Arial" panose="020B0604020202020204" pitchFamily="34" charset="0"/>
              </a:rPr>
              <a:t> om te voorkomen dat de patiënt gaat </a:t>
            </a:r>
          </a:p>
          <a:p>
            <a:pPr fontAlgn="auto">
              <a:spcAft>
                <a:spcPts val="0"/>
              </a:spcAft>
              <a:buFont typeface="Arial" pitchFamily="34" charset="0"/>
              <a:buNone/>
              <a:defRPr/>
            </a:pPr>
            <a:r>
              <a:rPr lang="nl-NL" sz="2400" dirty="0">
                <a:latin typeface="Arial" panose="020B0604020202020204" pitchFamily="34" charset="0"/>
                <a:cs typeface="Arial" panose="020B0604020202020204" pitchFamily="34" charset="0"/>
              </a:rPr>
              <a:t>knipperen tijdens een ingreep aan het oog</a:t>
            </a:r>
          </a:p>
          <a:p>
            <a:pPr fontAlgn="auto">
              <a:spcAft>
                <a:spcPts val="0"/>
              </a:spcAft>
              <a:buFont typeface="Arial" pitchFamily="34" charset="0"/>
              <a:buNone/>
              <a:defRPr/>
            </a:pPr>
            <a:r>
              <a:rPr lang="nl-NL" sz="2400" b="1" dirty="0">
                <a:latin typeface="Arial" panose="020B0604020202020204" pitchFamily="34" charset="0"/>
                <a:cs typeface="Arial" panose="020B0604020202020204" pitchFamily="34" charset="0"/>
              </a:rPr>
              <a:t>Irispincet:</a:t>
            </a:r>
            <a:r>
              <a:rPr lang="nl-NL" sz="2400" dirty="0">
                <a:latin typeface="Arial" panose="020B0604020202020204" pitchFamily="34" charset="0"/>
                <a:cs typeface="Arial" panose="020B0604020202020204" pitchFamily="34" charset="0"/>
              </a:rPr>
              <a:t> vuiltjes vastpakken</a:t>
            </a:r>
          </a:p>
          <a:p>
            <a:pPr fontAlgn="auto">
              <a:spcAft>
                <a:spcPts val="0"/>
              </a:spcAft>
              <a:buFont typeface="Arial" pitchFamily="34" charset="0"/>
              <a:buNone/>
              <a:defRPr/>
            </a:pPr>
            <a:r>
              <a:rPr lang="nl-NL" sz="2400" b="1" dirty="0">
                <a:latin typeface="Arial" panose="020B0604020202020204" pitchFamily="34" charset="0"/>
                <a:cs typeface="Arial" panose="020B0604020202020204" pitchFamily="34" charset="0"/>
              </a:rPr>
              <a:t>Ooglusjes: </a:t>
            </a:r>
            <a:r>
              <a:rPr lang="nl-NL" sz="2400" dirty="0">
                <a:latin typeface="Arial" panose="020B0604020202020204" pitchFamily="34" charset="0"/>
                <a:cs typeface="Arial" panose="020B0604020202020204" pitchFamily="34" charset="0"/>
              </a:rPr>
              <a:t>losliggend vuiltjes vastpakken</a:t>
            </a:r>
          </a:p>
          <a:p>
            <a:pPr fontAlgn="auto">
              <a:spcAft>
                <a:spcPts val="0"/>
              </a:spcAft>
              <a:buNone/>
              <a:defRPr/>
            </a:pPr>
            <a:r>
              <a:rPr lang="nl-NL" sz="2400" b="1" dirty="0">
                <a:latin typeface="Arial" panose="020B0604020202020204" pitchFamily="34" charset="0"/>
                <a:cs typeface="Arial" panose="020B0604020202020204" pitchFamily="34" charset="0"/>
              </a:rPr>
              <a:t>Oogmagneet: </a:t>
            </a:r>
            <a:r>
              <a:rPr lang="nl-NL" sz="2400" dirty="0">
                <a:latin typeface="Arial" panose="020B0604020202020204" pitchFamily="34" charset="0"/>
                <a:cs typeface="Arial" panose="020B0604020202020204" pitchFamily="34" charset="0"/>
              </a:rPr>
              <a:t>metaaldeeltjes oppakken die op het hoornvlies of</a:t>
            </a:r>
          </a:p>
          <a:p>
            <a:pPr fontAlgn="auto">
              <a:spcAft>
                <a:spcPts val="0"/>
              </a:spcAft>
              <a:buNone/>
              <a:defRPr/>
            </a:pPr>
            <a:r>
              <a:rPr lang="nl-NL" sz="2400" dirty="0">
                <a:latin typeface="Arial" panose="020B0604020202020204" pitchFamily="34" charset="0"/>
                <a:cs typeface="Arial" panose="020B0604020202020204" pitchFamily="34" charset="0"/>
              </a:rPr>
              <a:t> bindvlies van het oog zijn terechtgekomen</a:t>
            </a:r>
          </a:p>
          <a:p>
            <a:pPr fontAlgn="auto">
              <a:spcAft>
                <a:spcPts val="0"/>
              </a:spcAft>
              <a:buFont typeface="Arial" pitchFamily="34" charset="0"/>
              <a:buNone/>
              <a:defRPr/>
            </a:pPr>
            <a:r>
              <a:rPr lang="nl-NL" sz="2400" b="1" dirty="0" err="1">
                <a:latin typeface="Arial" panose="020B0604020202020204" pitchFamily="34" charset="0"/>
                <a:cs typeface="Arial" panose="020B0604020202020204" pitchFamily="34" charset="0"/>
              </a:rPr>
              <a:t>Oogguts</a:t>
            </a:r>
            <a:r>
              <a:rPr lang="nl-NL" sz="2400" b="1" dirty="0">
                <a:latin typeface="Arial" panose="020B0604020202020204" pitchFamily="34" charset="0"/>
                <a:cs typeface="Arial" panose="020B0604020202020204" pitchFamily="34" charset="0"/>
              </a:rPr>
              <a:t>/oogbeiteltje/oogboortje: </a:t>
            </a:r>
            <a:r>
              <a:rPr lang="nl-NL" sz="2400" dirty="0">
                <a:latin typeface="Arial" panose="020B0604020202020204" pitchFamily="34" charset="0"/>
                <a:cs typeface="Arial" panose="020B0604020202020204" pitchFamily="34" charset="0"/>
              </a:rPr>
              <a:t>vastliggend corpus </a:t>
            </a:r>
            <a:r>
              <a:rPr lang="nl-NL" sz="2400" dirty="0" err="1">
                <a:latin typeface="Arial" panose="020B0604020202020204" pitchFamily="34" charset="0"/>
                <a:cs typeface="Arial" panose="020B0604020202020204" pitchFamily="34" charset="0"/>
              </a:rPr>
              <a:t>aliënum</a:t>
            </a:r>
            <a:r>
              <a:rPr lang="nl-NL" sz="2400" dirty="0">
                <a:latin typeface="Arial" panose="020B0604020202020204" pitchFamily="34" charset="0"/>
                <a:cs typeface="Arial" panose="020B0604020202020204" pitchFamily="34" charset="0"/>
              </a:rPr>
              <a:t> of verdikt</a:t>
            </a:r>
          </a:p>
          <a:p>
            <a:pPr fontAlgn="auto">
              <a:spcAft>
                <a:spcPts val="0"/>
              </a:spcAft>
              <a:buFont typeface="Arial" pitchFamily="34" charset="0"/>
              <a:buNone/>
              <a:defRPr/>
            </a:pPr>
            <a:r>
              <a:rPr lang="nl-NL" sz="2400" dirty="0">
                <a:latin typeface="Arial" panose="020B0604020202020204" pitchFamily="34" charset="0"/>
                <a:cs typeface="Arial" panose="020B0604020202020204" pitchFamily="34" charset="0"/>
              </a:rPr>
              <a:t>weefsel verwijderen  uit het hoorn- of bindvlies van het oog</a:t>
            </a:r>
          </a:p>
          <a:p>
            <a:pPr fontAlgn="auto">
              <a:spcAft>
                <a:spcPts val="0"/>
              </a:spcAft>
              <a:buFont typeface="Arial" pitchFamily="34" charset="0"/>
              <a:buNone/>
              <a:defRPr/>
            </a:pPr>
            <a:r>
              <a:rPr lang="nl-NL" sz="2400" b="1" dirty="0">
                <a:latin typeface="Arial" panose="020B0604020202020204" pitchFamily="34" charset="0"/>
                <a:cs typeface="Arial" panose="020B0604020202020204" pitchFamily="34" charset="0"/>
              </a:rPr>
              <a:t>Oogboortje: </a:t>
            </a:r>
            <a:r>
              <a:rPr lang="nl-NL" sz="2400" dirty="0">
                <a:latin typeface="Arial" panose="020B0604020202020204" pitchFamily="34" charset="0"/>
                <a:cs typeface="Arial" panose="020B0604020202020204" pitchFamily="34" charset="0"/>
              </a:rPr>
              <a:t>metaal wat langer ( &gt;24 uur) in oog zit</a:t>
            </a:r>
          </a:p>
          <a:p>
            <a:pPr fontAlgn="auto">
              <a:spcAft>
                <a:spcPts val="0"/>
              </a:spcAft>
              <a:buFont typeface="Arial" pitchFamily="34" charset="0"/>
              <a:buNone/>
              <a:defRPr/>
            </a:pPr>
            <a:r>
              <a:rPr lang="nl-NL" sz="2400" dirty="0">
                <a:latin typeface="Arial" panose="020B0604020202020204" pitchFamily="34" charset="0"/>
                <a:cs typeface="Arial" panose="020B0604020202020204" pitchFamily="34" charset="0"/>
              </a:rPr>
              <a:t>kan roest achterlaten, een oogboortje verwijdert dit</a:t>
            </a:r>
          </a:p>
          <a:p>
            <a:pPr fontAlgn="auto">
              <a:spcAft>
                <a:spcPts val="0"/>
              </a:spcAft>
              <a:buFont typeface="Arial" pitchFamily="34" charset="0"/>
              <a:buNone/>
              <a:defRPr/>
            </a:pPr>
            <a:r>
              <a:rPr lang="nl-NL" sz="2400" b="1" dirty="0" err="1">
                <a:latin typeface="Arial" panose="020B0604020202020204" pitchFamily="34" charset="0"/>
                <a:cs typeface="Arial" panose="020B0604020202020204" pitchFamily="34" charset="0"/>
              </a:rPr>
              <a:t>Chalazionklem</a:t>
            </a:r>
            <a:r>
              <a:rPr lang="nl-NL" sz="2400" dirty="0">
                <a:latin typeface="Arial" panose="020B0604020202020204" pitchFamily="34" charset="0"/>
                <a:cs typeface="Arial" panose="020B0604020202020204" pitchFamily="34" charset="0"/>
              </a:rPr>
              <a:t>: voor het verwijderen van een bultje (gerstekorrel of </a:t>
            </a:r>
            <a:r>
              <a:rPr lang="nl-NL" sz="2400" dirty="0" err="1">
                <a:latin typeface="Arial" panose="020B0604020202020204" pitchFamily="34" charset="0"/>
                <a:cs typeface="Arial" panose="020B0604020202020204" pitchFamily="34" charset="0"/>
              </a:rPr>
              <a:t>chalazion</a:t>
            </a:r>
            <a:r>
              <a:rPr lang="nl-NL" sz="2400" dirty="0">
                <a:latin typeface="Arial" panose="020B0604020202020204" pitchFamily="34" charset="0"/>
                <a:cs typeface="Arial" panose="020B0604020202020204" pitchFamily="34" charset="0"/>
              </a:rPr>
              <a:t>)</a:t>
            </a:r>
          </a:p>
          <a:p>
            <a:pPr fontAlgn="auto">
              <a:spcAft>
                <a:spcPts val="0"/>
              </a:spcAft>
              <a:buFont typeface="Arial" pitchFamily="34" charset="0"/>
              <a:buNone/>
              <a:defRPr/>
            </a:pPr>
            <a:r>
              <a:rPr lang="nl-NL" sz="2400" dirty="0">
                <a:latin typeface="Arial" panose="020B0604020202020204" pitchFamily="34" charset="0"/>
                <a:cs typeface="Arial" panose="020B0604020202020204" pitchFamily="34" charset="0"/>
              </a:rPr>
              <a:t> in een ooglid</a:t>
            </a:r>
          </a:p>
        </p:txBody>
      </p:sp>
      <p:pic>
        <p:nvPicPr>
          <p:cNvPr id="57347" name="Afbeelding 8" descr="loep.jpg"/>
          <p:cNvPicPr>
            <a:picLocks noChangeAspect="1"/>
          </p:cNvPicPr>
          <p:nvPr/>
        </p:nvPicPr>
        <p:blipFill>
          <a:blip r:embed="rId3" cstate="print"/>
          <a:srcRect/>
          <a:stretch>
            <a:fillRect/>
          </a:stretch>
        </p:blipFill>
        <p:spPr bwMode="auto">
          <a:xfrm>
            <a:off x="6660232" y="462243"/>
            <a:ext cx="1797968" cy="112027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p:txBody>
          <a:bodyPr/>
          <a:lstStyle/>
          <a:p>
            <a:r>
              <a:rPr lang="nl-NL"/>
              <a:t>irispincet</a:t>
            </a:r>
          </a:p>
        </p:txBody>
      </p:sp>
      <p:pic>
        <p:nvPicPr>
          <p:cNvPr id="59394" name="Tijdelijke aanduiding voor inhoud 3" descr="123000-G.jpg"/>
          <p:cNvPicPr>
            <a:picLocks noGrp="1" noChangeAspect="1"/>
          </p:cNvPicPr>
          <p:nvPr>
            <p:ph idx="1"/>
          </p:nvPr>
        </p:nvPicPr>
        <p:blipFill>
          <a:blip r:embed="rId3" cstate="print"/>
          <a:stretch>
            <a:fillRect/>
          </a:stretch>
        </p:blipFill>
        <p:spPr>
          <a:xfrm>
            <a:off x="1763688" y="1916832"/>
            <a:ext cx="5688632" cy="413471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title"/>
          </p:nvPr>
        </p:nvSpPr>
        <p:spPr/>
        <p:txBody>
          <a:bodyPr/>
          <a:lstStyle/>
          <a:p>
            <a:r>
              <a:rPr lang="nl-NL"/>
              <a:t>ooglidhouder</a:t>
            </a:r>
          </a:p>
        </p:txBody>
      </p:sp>
      <p:pic>
        <p:nvPicPr>
          <p:cNvPr id="60418" name="Tijdelijke aanduiding voor inhoud 3" descr="27.jpg"/>
          <p:cNvPicPr>
            <a:picLocks noGrp="1" noChangeAspect="1"/>
          </p:cNvPicPr>
          <p:nvPr>
            <p:ph idx="1"/>
          </p:nvPr>
        </p:nvPicPr>
        <p:blipFill>
          <a:blip r:embed="rId3" cstate="print"/>
          <a:stretch>
            <a:fillRect/>
          </a:stretch>
        </p:blipFill>
        <p:spPr>
          <a:xfrm>
            <a:off x="919536" y="2093200"/>
            <a:ext cx="3744416" cy="3976570"/>
          </a:xfrm>
        </p:spPr>
      </p:pic>
      <p:pic>
        <p:nvPicPr>
          <p:cNvPr id="2" name="Afbeelding 1">
            <a:extLst>
              <a:ext uri="{FF2B5EF4-FFF2-40B4-BE49-F238E27FC236}">
                <a16:creationId xmlns:a16="http://schemas.microsoft.com/office/drawing/2014/main" id="{A1E40F09-3F0E-460E-9937-877DCC8B8FA8}"/>
              </a:ext>
            </a:extLst>
          </p:cNvPr>
          <p:cNvPicPr>
            <a:picLocks noChangeAspect="1"/>
          </p:cNvPicPr>
          <p:nvPr/>
        </p:nvPicPr>
        <p:blipFill>
          <a:blip r:embed="rId4"/>
          <a:stretch>
            <a:fillRect/>
          </a:stretch>
        </p:blipFill>
        <p:spPr>
          <a:xfrm>
            <a:off x="4914816" y="2093200"/>
            <a:ext cx="3976570" cy="39765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r>
              <a:rPr lang="nl-NL"/>
              <a:t>Oogheelkundig onderzoek</a:t>
            </a:r>
          </a:p>
        </p:txBody>
      </p:sp>
      <p:sp>
        <p:nvSpPr>
          <p:cNvPr id="16386" name="Tijdelijke aanduiding voor inhoud 2"/>
          <p:cNvSpPr>
            <a:spLocks noGrp="1"/>
          </p:cNvSpPr>
          <p:nvPr>
            <p:ph idx="1"/>
          </p:nvPr>
        </p:nvSpPr>
        <p:spPr/>
        <p:txBody>
          <a:bodyPr/>
          <a:lstStyle/>
          <a:p>
            <a:pPr>
              <a:buFont typeface="Arial" charset="0"/>
              <a:buNone/>
            </a:pPr>
            <a:endParaRPr lang="nl-NL" sz="2400" dirty="0"/>
          </a:p>
          <a:p>
            <a:pPr>
              <a:buFont typeface="Arial" charset="0"/>
              <a:buNone/>
            </a:pPr>
            <a:endParaRPr lang="nl-NL" sz="2400" dirty="0"/>
          </a:p>
          <a:p>
            <a:pPr>
              <a:buFont typeface="Arial" charset="0"/>
              <a:buNone/>
            </a:pPr>
            <a:r>
              <a:rPr lang="nl-NL" sz="2400" dirty="0"/>
              <a:t>In huisartsenpraktijk:</a:t>
            </a:r>
          </a:p>
          <a:p>
            <a:pPr>
              <a:buFont typeface="Arial" charset="0"/>
              <a:buNone/>
            </a:pPr>
            <a:endParaRPr lang="nl-NL" sz="2400" dirty="0"/>
          </a:p>
          <a:p>
            <a:pPr>
              <a:buFont typeface="Wingdings" pitchFamily="2" charset="2"/>
              <a:buChar char="q"/>
            </a:pPr>
            <a:r>
              <a:rPr lang="nl-NL" sz="2400" dirty="0"/>
              <a:t> Bij klachten van het oog</a:t>
            </a:r>
          </a:p>
          <a:p>
            <a:pPr>
              <a:buFont typeface="Wingdings" pitchFamily="2" charset="2"/>
              <a:buChar char="q"/>
            </a:pPr>
            <a:r>
              <a:rPr lang="nl-NL" sz="2400" dirty="0"/>
              <a:t> Keuringen</a:t>
            </a:r>
          </a:p>
          <a:p>
            <a:pPr>
              <a:buFont typeface="Wingdings" pitchFamily="2" charset="2"/>
              <a:buChar char="q"/>
            </a:pPr>
            <a:r>
              <a:rPr lang="nl-NL" sz="2400" dirty="0"/>
              <a:t> Periodiek geneeskundig onderzoek</a:t>
            </a:r>
          </a:p>
          <a:p>
            <a:pPr>
              <a:buFont typeface="Wingdings" pitchFamily="2" charset="2"/>
              <a:buChar char="q"/>
            </a:pPr>
            <a:r>
              <a:rPr lang="nl-NL" sz="2400" dirty="0"/>
              <a:t> Zogenaamde screening </a:t>
            </a:r>
          </a:p>
        </p:txBody>
      </p:sp>
      <p:pic>
        <p:nvPicPr>
          <p:cNvPr id="16387" name="Afbeelding 3" descr="screening.jpg"/>
          <p:cNvPicPr>
            <a:picLocks noChangeAspect="1"/>
          </p:cNvPicPr>
          <p:nvPr/>
        </p:nvPicPr>
        <p:blipFill>
          <a:blip r:embed="rId3" cstate="print"/>
          <a:srcRect/>
          <a:stretch>
            <a:fillRect/>
          </a:stretch>
        </p:blipFill>
        <p:spPr bwMode="auto">
          <a:xfrm>
            <a:off x="6239074" y="966134"/>
            <a:ext cx="2219126" cy="317110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title"/>
          </p:nvPr>
        </p:nvSpPr>
        <p:spPr/>
        <p:txBody>
          <a:bodyPr/>
          <a:lstStyle/>
          <a:p>
            <a:r>
              <a:rPr lang="nl-NL"/>
              <a:t>oogguts</a:t>
            </a:r>
          </a:p>
        </p:txBody>
      </p:sp>
      <p:pic>
        <p:nvPicPr>
          <p:cNvPr id="61442" name="Tijdelijke aanduiding voor inhoud 7" descr="Ooggutsl_Walton__4c34caba97139.jpg"/>
          <p:cNvPicPr>
            <a:picLocks noGrp="1" noChangeAspect="1"/>
          </p:cNvPicPr>
          <p:nvPr>
            <p:ph idx="1"/>
          </p:nvPr>
        </p:nvPicPr>
        <p:blipFill>
          <a:blip r:embed="rId3" cstate="print"/>
          <a:srcRect/>
          <a:stretch>
            <a:fillRect/>
          </a:stretch>
        </p:blipFill>
        <p:spPr>
          <a:xfrm>
            <a:off x="1475656" y="2081400"/>
            <a:ext cx="5711825" cy="42846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1"/>
          <p:cNvSpPr>
            <a:spLocks noGrp="1"/>
          </p:cNvSpPr>
          <p:nvPr>
            <p:ph type="title"/>
          </p:nvPr>
        </p:nvSpPr>
        <p:spPr/>
        <p:txBody>
          <a:bodyPr/>
          <a:lstStyle/>
          <a:p>
            <a:r>
              <a:rPr lang="nl-NL"/>
              <a:t>oogbeitel</a:t>
            </a:r>
          </a:p>
        </p:txBody>
      </p:sp>
      <p:pic>
        <p:nvPicPr>
          <p:cNvPr id="4" name="Tijdelijke aanduiding voor inhoud 3">
            <a:extLst>
              <a:ext uri="{FF2B5EF4-FFF2-40B4-BE49-F238E27FC236}">
                <a16:creationId xmlns:a16="http://schemas.microsoft.com/office/drawing/2014/main" id="{FC321AD7-D88C-4CAE-AF93-D91E5F3B2043}"/>
              </a:ext>
            </a:extLst>
          </p:cNvPr>
          <p:cNvPicPr>
            <a:picLocks noGrp="1" noChangeAspect="1"/>
          </p:cNvPicPr>
          <p:nvPr>
            <p:ph idx="1"/>
          </p:nvPr>
        </p:nvPicPr>
        <p:blipFill>
          <a:blip r:embed="rId3"/>
          <a:stretch>
            <a:fillRect/>
          </a:stretch>
        </p:blipFill>
        <p:spPr>
          <a:xfrm>
            <a:off x="1979712" y="1700808"/>
            <a:ext cx="5904656" cy="452811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title"/>
          </p:nvPr>
        </p:nvSpPr>
        <p:spPr/>
        <p:txBody>
          <a:bodyPr/>
          <a:lstStyle/>
          <a:p>
            <a:r>
              <a:rPr lang="nl-NL"/>
              <a:t>Oogmagneet en ooglusje</a:t>
            </a:r>
          </a:p>
        </p:txBody>
      </p:sp>
      <p:pic>
        <p:nvPicPr>
          <p:cNvPr id="62466" name="Tijdelijke aanduiding voor inhoud 3" descr="oogmagneet-high.jpg"/>
          <p:cNvPicPr>
            <a:picLocks noGrp="1" noChangeAspect="1"/>
          </p:cNvPicPr>
          <p:nvPr>
            <p:ph idx="1"/>
          </p:nvPr>
        </p:nvPicPr>
        <p:blipFill>
          <a:blip r:embed="rId3" cstate="print"/>
          <a:srcRect/>
          <a:stretch>
            <a:fillRect/>
          </a:stretch>
        </p:blipFill>
        <p:spPr>
          <a:xfrm>
            <a:off x="6012160" y="0"/>
            <a:ext cx="2952601" cy="6182883"/>
          </a:xfrm>
        </p:spPr>
      </p:pic>
      <p:pic>
        <p:nvPicPr>
          <p:cNvPr id="2" name="Afbeelding 1">
            <a:extLst>
              <a:ext uri="{FF2B5EF4-FFF2-40B4-BE49-F238E27FC236}">
                <a16:creationId xmlns:a16="http://schemas.microsoft.com/office/drawing/2014/main" id="{0EC00C97-801A-4602-BE37-E088D3BE2946}"/>
              </a:ext>
            </a:extLst>
          </p:cNvPr>
          <p:cNvPicPr>
            <a:picLocks noChangeAspect="1"/>
          </p:cNvPicPr>
          <p:nvPr/>
        </p:nvPicPr>
        <p:blipFill>
          <a:blip r:embed="rId4"/>
          <a:stretch>
            <a:fillRect/>
          </a:stretch>
        </p:blipFill>
        <p:spPr>
          <a:xfrm>
            <a:off x="1115616" y="2852936"/>
            <a:ext cx="4193654" cy="307779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p:cNvSpPr>
            <a:spLocks noGrp="1"/>
          </p:cNvSpPr>
          <p:nvPr>
            <p:ph type="title"/>
          </p:nvPr>
        </p:nvSpPr>
        <p:spPr>
          <a:xfrm>
            <a:off x="685800" y="484632"/>
            <a:ext cx="7772400" cy="1609344"/>
          </a:xfrm>
        </p:spPr>
        <p:txBody>
          <a:bodyPr/>
          <a:lstStyle/>
          <a:p>
            <a:r>
              <a:rPr lang="nl-NL"/>
              <a:t>oogboor</a:t>
            </a:r>
          </a:p>
        </p:txBody>
      </p:sp>
      <p:pic>
        <p:nvPicPr>
          <p:cNvPr id="4" name="Tijdelijke aanduiding voor inhoud 3">
            <a:extLst>
              <a:ext uri="{FF2B5EF4-FFF2-40B4-BE49-F238E27FC236}">
                <a16:creationId xmlns:a16="http://schemas.microsoft.com/office/drawing/2014/main" id="{FCFC1556-A9C3-4ABE-BF10-1405AB4D36DC}"/>
              </a:ext>
            </a:extLst>
          </p:cNvPr>
          <p:cNvPicPr>
            <a:picLocks noGrp="1" noChangeAspect="1"/>
          </p:cNvPicPr>
          <p:nvPr>
            <p:ph idx="1"/>
          </p:nvPr>
        </p:nvPicPr>
        <p:blipFill>
          <a:blip r:embed="rId3"/>
          <a:stretch>
            <a:fillRect/>
          </a:stretch>
        </p:blipFill>
        <p:spPr>
          <a:xfrm>
            <a:off x="2627784" y="709820"/>
            <a:ext cx="5727854" cy="54383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Chalazionklem</a:t>
            </a:r>
            <a:endParaRPr lang="nl-NL" dirty="0"/>
          </a:p>
        </p:txBody>
      </p:sp>
      <p:sp>
        <p:nvSpPr>
          <p:cNvPr id="4" name="AutoShape 2" descr="data:image/jpeg;base64,/9j/4AAQSkZJRgABAQAAAQABAAD/2wCEAAkGBxQTEhQSExQWFRUXFRUXFxUXFhoUFhcYFRQWFxgaFRUbHSggGBsmHRYXITEiJSkrLi4uFx8zODMsNygtLisBCgoKDg0OFxAQFCscHBwsLCwsLCwsLCwsLCwsNzc3LCwsLCw3LCwsLCwsNyw3NzcsKywrKysrLCsrNysrKyssK//AABEIAL0BCwMBIgACEQEDEQH/xAAbAAEAAgMBAQAAAAAAAAAAAAAABAUCAwYBB//EAD4QAAIBAgQDBgMFBgUFAQAAAAECEQADBBIhMQVBUQYTImFxgTKRoSNCUrHwM2JywdHhFkNTgpIHFBUk8YP/xAAXAQEBAQEAAAAAAAAAAAAAAAAAAQID/8QAGhEBAQEAAwEAAAAAAAAAAAAAAAERAhIxIf/aAAwDAQACEQMRAD8A+40pXhMUHtK8Br2gUpSgUpSgUpSgVheuhQWYwBzNZ1znH0V79tbz5bKIbjCYDtICg9eelBLXtNhs5Q3ACDBzeEfM6D03q1t3QwkEEeVUFrtJh/gVGC7fAqr7CRp7VJtW0Iz4ZgI3tjQa66Kfgb6Hn1E1cXNKi4HF5x0PMfT89CORFSqqFKUoFKUoFKUoFKUoFKUoFKUoFKUoFKV5mG1B7SlKBSlKDX3cfD8uX9q9W5y2PT+nWs6xZZ3oMqVrkjzH1/vWatOooPaUpQKVGxl8qNN/yqhHF3Dle8Bb8MDy8tdxTR09cv2vw0kP+ED2nNVrhuKgqS4ylZkCTpyM8tK57H8bS68AFgfvLqq+enxROs6bxvNS1ZFEL6aDMJqWjkkMjlSNVddx18iPI6VutWVXSFiTsBHt8x7RUXF4fXMkKw+R8iNvesVt02B4hmIfTvNA4GgJ2DAHkfhPnk6V0VtwQCNQdR6GvnGDxumYaEAjXQg8x84PsK7zhN3Nb9GuL7I7KPoBWuNYsTaUpWkKUpQKUpQKUpQKUpQKUpQK8ZorA3OQ1P0HqaLb5nU/l6Cg8knyHXn8uVZqgG1ZUoFKUoFKUoFKUoFYNb5jQ/rfrWdKDWtz8Wn5H0NbJqLiMZbXQkE6eHc6mB6SdNeelc9xbtCVACbEwBPiJM5VU8i0OonUOoWNalsWRe3cdb73us4zlZCzqdTy6+XkelcPxwNbxFy+z3cqFstvPayywjQHXXXw9W0qr4ng+/8AHcfuvHo6nKZJlhBjLOjhfiVxcGUhqrcbxe1bGVmuYi7p9o7sEB0AESCRptAjkTWLdbkxfm6jpbu4jUKPgBIV3knxaeKBl0H4tYioGJ7QfaCEUAGYO45ArHht8thsNzvThXBL+MId5S3EAkQcvS2kAKvt5612+B7L2VXLk0+ZPmTzNVLVDZxiXQc1yyHaBnRtzGkqwEnz51G/w9ibrFc4MfvASPIdP61adoOxmYF7Q8XMcz6/iPnv67VScPtY3K1vI7Is/fgjLE5SGDdOXLyqX4uvW4JkuKhLOYfPlHwlNvbUfKu+7OMDZkc3uE+puMT9TXzi/isW57lVKkiSJIdgOrNqdxtvNfSuz2CNnD27bfEBLfxMZP1NXgnKLGlKVtgqJjcetsayT0An9em9bMbiBbRnPIVxtvtQqmVt95ckyzGAsx4U39zpNS1cXL9qFUjvLN5FJgOV8Jq6w2JVxKmR+XqOVc7g+1SP4biQDuRqNeoNZ/8AbDDut6wZsXCAyDZZnVPI9OR2iTTUdLSvFNe1QpSa1Zydvn/TrQZs4H61rCCd9B0/qayVAPXrzrOg8AivaUoFKUoFKUoFKV5NB7WLuACToBqSdAB5moOM4mq5ssMVjNrAXMSBmPttXL8Uxt258ThRGZf9MaqMzfiVXID8mtXww2qauLbjHau1alU8biQTrkUhghzkawrNbzR8K3A22tcrjO0WIuEScoJjuzKAS+XLcInRXz4e5vBe04gHWPethRAXKYEK5zEZQ1rLdOsx48LcOvga08yBFZjLiW/27wOSHW4yFcozrOs2yEfZWNpWBkVm1qSLTD32dYUMV5l5UspUg5+YdlVrTgbXLKsQAZrTfxjA5LH2jtmBeMxOYjNAAMyVDEfDmk+IEVv4dgMRjABlazZ/e+JucxEsTvJgc4O9d1wXgNqwsIuvNjqx9TSQtxyGB7HXbpz3WKEiPxPHTNsB5aiuh4V2Rw9hs4tjN/qHxN7kzHtpXSgV7WpGdardoDatkViqQdPlyrOqhUDiHB7N/wDaoGPXUH5jWp9eUFfw/gtmyZtoAepJJ08yasa8mo7YsTCy5GhC8j5tsPnNTwSaVzfEeP3Fd7aIMygnUkzESAdORmY5GoNvFY6+DlPdKCQWOUT6ETp6kGmri97QXgFVSYzE6nYAKd/nXC8OtW80XRlEwQPi89eW1bsTdNtmK3jfuic7kEqnIKpjXnr9a1XIuKpXwtpoZ1jmOc7TE7VK1I3YvBLbcQ2a22zfh/iA9+WtXmGuQmScwYoR5Mrg5vLQTXL90zaAyek7fo10XCk8dtSczGARrsSJn2BqGOswYIRAd8qz6wJrNrnIanp/XpXrLPlXqqBW2GAtzqfly/vWylKBSlKBSlKBSlKBSlKCM2KGwgn1gCuZxnHle4bZuupDEZQgRTlaDmbMTyPT0r3BXc1oMNyNT11689zVLx65btkMzBWYwR1aNAANWY/hEmsbrUjpezpQrdtmPETtsQdP6/OuZ4vjVwWdMS6hQ82p8TOGkaWxJaVZ0OkQwkrlFQ8IuMu/si2HWI71v2pk65LQ8K8oLkn9wVd8D7G2kbvWU3Lp1a7dJuXCf4m29BApIOXwxxmKb/17Rw1tiCb10TeYhVTMF3Byoonfwjx11XZzsPasnO03bkyXfUydyBsD56nzrrMPgQtSwK1iWtViwFGlbqUqoUqnx3FmVyiKDGmsmT5AVofjF0boB6gj+dBf0qNgcV3iBojkR0IrTxDiqWgZkkA+FdTojOR65VYxuYoJxNc32kvOrp+0IIJhLipJXVpUqZAEa+dRcTxu4LgYxlRiWUbFV+PXqEuWbwPNS+mlSu1wZ7C3LJYMrGHUAlQVZWBBBB6EEflWbdakUvCeK3jkS4O8H3h3ySd5m0IbTpr8JkV12O4nasKJI28KCAYH5DzrhOClrSvebkG8TESzsZMecmSRG9QMNg7uIIy7aDnl8OkT94j6eU1JatkTsd2nY3GZEDMxjxTAGmgG5HyBPI1Lw+BxWLA71iiaQoEaeSjarvgfZZLYDNq3Uj8hy/W9dJatBRAFWRLVFgey1q2mSW1MmTrPtt7VV8R7MOutsZ16AhX9wdGrtKVcTXz1OFX28AS70ObwqBPIT0rquC8HFrxtq5AHkABED2q4pTDSlKVUKV4zRqaK06jWg9pSlApSlApSlApSlB8y4UmKC93bOUf6hExoJ7tZmY0kkDbRquuFdlgrZ2lnIg3H1cjpPIeQgeVdVYwSrsKkAVJFt1Dw3D1UVMURXtKqFKUoPDXNtjbty5CsRJgAaAV0hrl+HXlS7mYgAZjJ5aGgtC2RsloZ7hEs7cvU/wAqxxWKu2hmuZHXWVHxGASco+8YB012qpw/HRmu5ObSXI2SVlgP3Q4aDyBrcHJJLtDczvlKsAT5i3dg6/cu9Kiq/jPEmyZ7DNbtyc2U6j8RWNBAZLnmAwqJw6+zBixCsCJb8J7yZPVbd45uQ7vEHlRjFm4RCjMSi7xlbw6dFcXLZ/cca6RVDZ42iB0tKbzZlUKp8IAW4gzOJk5CEMbhRJEVKsW/Eb2VlQEWgAD4vuAFyFY7Qv2tojmrr0qkt413ud3g3vn4QXBIzBdB4SRyAGd99NBUnC8Av38RbbFNkBWMoAESGGg2HqZNfSOFcFtWFCooA+ZJ6k7k+dJE1xeF4AMwOLul2AEJqVA5AiNfoPI12vCltRCEGI5RA5adKwu4om6bdtFJG5b0/vUfhwIxDAgAw0gbctquGrL/AMlagnOIBjnM+m9erjVZGZDMAnprBOoqt4BbBzkgHUbid5mveDKO8vDltH+5qqNeAwjXgXNxgZj6A9fOrPDWe6Vi1wsN5bl9ahngmvhuEDpH96cFczctscwHXXmRzoGB4pLsHbQmE06k+XpVhiMaiaMwB6bn5CqzgyjvLug0On/I7V7h1DYp8wBgGJ8o/lQWKY+2QSHEDfl5bGqjFdqbSmAGaN4DEj1CqSPeKgcdgYkINFKktl3g5VJA9GPzrVwziMXLkWlgHQE7ST5HXQUFs/GLV+y+Q69N5giYI5jpv5VN4bdVLCsxgCdf9xrnO0WLRrLui93dAmOTRqCI3IIA15FhzqW5bJaz/s5O2++s+dB0ti+riVMjrBH51srC0oAGXaNI2is6BSlKBSlKBSlKBSlKBSlYs1B6a1X74USxAHUmB8zXL9q+2S4Ym1bXPcjUn4EnXXq0axXzrGcbu3ri3LzG4AwOQnwaGYy7AcqzeUjc4WvsqYwOodSCp2IMg+YO1UxwSjxZj/xk/nU7BXe/srcQjIwlY5Dz6EREeVVl/i1mxKybr/gtw0fxMSFT3M9Aaay53iWDbD38gJCsM9l4mG18JX7ytLIRvDneRUS/xI/sVZ7zDTuraiQAGQC7c1VDkKow8ROUHKKtsct/GEd6ciD4bdskRMfFdgO3tlHUGrvhPAAgAVQo6AQPkKDmh2cv4pQt9+7Tc2bY8JjbMxMt7zr0rquz3ZlMOCFG8coOk8586u8PhQoqRVw1CxfDUcAbEbEVot8Iggm4xg7elWlKqIF/hgZ86uyk7x+tKyw/DVRy4J1BEHXeOftU2lBEwGBFrNBJmPpXmFwARnYEnN9NSf51MrXiHhSf1J0H1oKDGpatGDfcH8IBY/TapfBL1nUW3ljuGGVtOgNVPajDi0bbahWaGeCcsayQP0N+VU9okjMJ+I5WEiQDEjYis9lx1eKNq1cL94Q0yUXUnWYI5D1qrxuKe62e0rIToCPEzR0H9JrHhmBXKr3DJIBjWB08O7H1getXlrGWwN4PIbu3kAPyFNtHNtw67bbvLhNx20IcySvMAD4ZA+m1RcRaXPmR3Vm5QR6ywEH6V1OLVrikfANwAAWnqx2B8h135VR3MHdVoySOsgf/AH5D0oNIs+HKXZyxG+oHiGgneYrrxgVNruySRyPMGZmqjh3DTnDNy2Hn1rokECrCtWDw/drlkkDafyrfSlVClKUClKUClKUClKUCqriOJI+ESZ2+hq1qqxHDbn3LpA10Ko0SZ3Kzz50HzTjXD7ovXGyOZYsDBgiSZnpqdqq14WzHXTU6DU78hy95Pka+m3+zLXGzXbhf1CgR0AAqbhOz1tNgPXc/OsdNdO9njhsHwi66pblltLIVAd8zZiWbSSTv6D0rpuF9mwoGkDoNK6a1hVXYVuArUmMW6i4XAqnKpQFGMVhmJ20HX+gqoyLjbnWVYqgH6/OsqBSlY3HAEkgAbk7UGVa719VEsQB5/kOp8qrMTxadLY/3HY6T4RuZ112051XZyxknMTpJ3Omw6AjkNJFTVxY4jix+4I/eYe3wjXfTXbpVRirhuA5iWOu51HLQDQEHTT1qQLebQCZ95HX0I9pFVXE+O2bEgEXbg6HwAjTxEfEdNhppyrNVJ4nxQnCxiVyGYW4SoVzsCATOoNQrXE7S2cgYO0wxGwYH4Z+Qqhu2sRxJ1OWVBkXJKqv8Maz6V2HAOx9uwo++w5tr8qmW0+Yi4NLt2MoyL1I1jyX+tdJw7hSoJ5ncnUn1NTbNkLsK3VuRNayAPKsior0isMhG3y/p0qozVYr2sEefI9OdZ0ClK0Yq/lHKToPXr6Df2oNxYDegYHauSuYwOxLAsOXigx5AqR+VbrKZQblh2gEZkYCVnQExoy9TuNddIqauOopWjBYgXEVwIncdCDBHsQRW+qhSlKBSlKBSlKBSlYs4G9BlWDXOQ1P5epryCd9B05+/Ss1WKDAW+Z1P0HoK2UpQK8msWuAac+nOoFi93ruj6ZGjJO4OzMeYMHTbrNBJfEzogzHmfuj1bmfIfSqbiSMH8bFuY5ADmQvVT9DqavmKqOQA9gK5ftT2lw1hQbjgHdRu7DnlTcg9TAqVY95/o8xPrB8XTXnUTiXGLOHH2reI/wCWsNcOsiRMKJ1BaN9q5X/zuNxvhwVo2rZ071j4iB1ubDp4JI61d8D/AOnAHjxTm6x1KgkLPmfib1MTzFZVUXuO4nGk2sPbKpzC7f8A63OZ8h8jV9wTsEBD4g5z+AaIPUH4vf5V2mC4fbtKFRQoGwAAAqVFaxNaMPhlQAAAAchtW+lKqFKUoFKVE4lijbQsBP5D1oJLpNYyRvqOvP3Fcv8A4kuAgwpU7CI+oOnyqSe0gc5UGU/vat7KNI8yfapsXHQNdAEkgDqTA+dUHEMYr3kymVSZjqRGnWoeMfX7Rjnb4bY8Tt55BovqI961NgbpUwqofwTJYc/HtPl8zU0QgcpidOR6ip2Dc59OYZSf3WWJPoYPt51Xpg7gYAKehUwB7htvUGuo4Rg+qAD5n/5QWHDLeW2J5lm/5MW/nUqlK0hSlKBSlKBSsHeNOfTnWOQnf5cvfrQe552+fL+9erb57nrWYpQKVqxF9UUsxgDc1zuN4+7aWhlX8R1Y+YGw96lq46O5dA3Ptz+VYBi3kPmfnsPrVDwu4rOO8JLciTpPpVrxLi9nDrN1ss6KoEsx6Io1Y+QppialsDb36n1POuX7YcatYN7d43EFw+HuviuXFO+W2viaPIdK0YnH4zFeG1/6lo/fID4lt/hXVLXLU5jvoKlcF7JWbRLhZuNq11ybl1v4rjSx3Om3lQcw+K4ljj9khwto/wCbeAa8R+5aGlv31q04H/05w9tu8u5sRdJk3LpzyesHSfPfzrtrVgCttMNabGGVRAEVupSqhSlKBSleM0CTtQe0mqTG9oFGlsZzp4iYt67eLdv9oI8xVJisZcu/G0idF+FPIFRvrpBLe1TVx0mJ41aXQHOdoWImJgufDO+kzpUe7ixewtxhGmaQNYKmd+ekVzIsltBOu3lqY0HQyCPnUjCYd0LZWOZwA1sQVnq55GDGmu29ZtXGjBYNmA+ziGbxzIdSGgZd5kqZ5ZdCasOHYNycykAkAFsozDecpO09asOH4BwuUwBGkEmPQRVzhrAQQPc9TSQtRcBwtLeoGp3O7H+JtzU3uxERWdK2y0m3HKR05/Pn71nbYcqzrBknXY9aDOla88b/AD5e/StgoFKUoFeEV7SgxRI/X51lSlApSlBR9pbLOoUSdQcv4omY6xoYrnVBUeIZfXSfSd/au6vWVYQwkVBTgloNmCiep1PzNZsalc7hrTufAsD8RH5D+tWuC4Coc3WGa4RBdtWjpJ2HkKu7dkDYVsqyJrVaw4FbaUqoUpSgUpSgUqLiMaqnKJZ/wLqfU8lHmSK0XbDuPtDA/wBNCY/3NoW9NB61LRjjeMomi+NtdvhEby20joJPlVHjMS9w/aGR+EfCCIJgdeYJ19JqTj7XIaREDaI/Lp71oRBHlpB9NV09yp5kVndaxGe1vPnP8/mIbrvWRtfi8xpzmQ0eRgEee9TLWGZthA8941jTloYnf1qzwnCwNTqauGqzDYN32lR1+8dp8XLblFXeCwCoNqkpbiswKsjJFeilKoUpSgUpSgVgqRt8uVZ0oFKUoFKUoFKUoFKUoFKUoKjHcYZbvc2rRukCWObJHwzGhmA6Hl8Y84XuMEmyti3na7aa6A790qouT4mCscxNxQBHXpWfEeDW7rhyWVoAJUxmAMiZBjYaiDoNdBHuJ4Ujd3lLW2tqURrZylUYLK6ggqcibj7ooNd7tDat5ReD2mKZipRmCxba4yl0BQsFRtAeXmKzvcaXubt22rubehTK6NMKwlSuYCGBkA6ddqhXuyeHP44ChYzyf2TWfjYFj4GOkxJzRm1qxfhaEXV8Q7xlZiGKkMioqlSNVIyKfUUFbh+1aeHvFAB73x2n7+39mLZ0ZVzSTcC5SobMIgyJnWuP2WYIC5bNlI7q5KEtkHejL9nJ2zRI1GmtR37NWjJZrjMXZmcv4mZlRQTAgR3VsjKBBQHrOyxwG2r94rXA7MrXGDwbpVsy95AGgJiFgRKmRpQY4LtEl3CtiUE5LRdlBMZhbzlBciGI2JGxkHUEVAwvbAMVDWwQWtjPYdsSv2lu88DLbBLjudVA0Dg1Y4TgNm1aewgYW7iZGWdNLfdkjoxUCfMTvMzXwSnut/smzJ6hGTXro5oKnEdp8Natu6S2hYBLbAXG7sXMqvlys+U5omYB6GJ1nili65tAywzkBkZQ3dsFcozAB8rEAwTEjrUEdlLGTu/tMgBhc+gY2u5LrpIfJI6akxJmpuB4NbtuLgLEgXAoZpVBeYPcyiPvMoOsxECBpQbMVibKqHaGDMFXKpuFmPJVUEkwCdNgCdhUJuNYQZ2P+XbN1z3LnKgti4Z8GjZSDl+Lymp+K4cjKqgd3kbOhSFKtBErpGzMDIMhjVRxbszbe3d8dzP/ANvdtK7OXZc9k2y2Y+NjGsFonWJ1oJV3jiA2xbts2a8tl9O77osAQbitDahlIAGuYHbWsTxu7muJ3ChkCuc18BERs+t58p7swkwM3xDWNakWuD2wNSzMbqXmcnxM6KqqWgRAVFWAB8PXWop7MplKd7eym53pBKGXzTLSnj1jRp+FegoIN3tuqqWNojQhUz/alxhf+5g28sqmWRmneNIM1LXtMf8ATQhMpvFLpIth7ptrAa2pZvCxKkLAXnIqVc4CjMXd7rNGhzwVbu+7zoVAKtlnaBLMYkknH/DtqSxZyzMGuHMPtirKy95AAIBUQBGmmxIoNN3tKQLv2D/Z4m1YIzKNLgtEXG18K/ajTUnTQSY6Cq65wm23ezP2t23dfX71oWgsdBFpNPXrVjQKUpQKUpQKUpQKUpQ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descr="Verwijderen van een chalazion middels curettage (klik op foto voor vergroting) [bron: www.oogartsderous.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593" y="1289304"/>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3CC1A1A5-F8C1-41A4-9A36-3992FA4CBC62}"/>
              </a:ext>
            </a:extLst>
          </p:cNvPr>
          <p:cNvPicPr>
            <a:picLocks noChangeAspect="1"/>
          </p:cNvPicPr>
          <p:nvPr/>
        </p:nvPicPr>
        <p:blipFill>
          <a:blip r:embed="rId5"/>
          <a:stretch>
            <a:fillRect/>
          </a:stretch>
        </p:blipFill>
        <p:spPr>
          <a:xfrm>
            <a:off x="713225" y="4625062"/>
            <a:ext cx="5730984" cy="2008294"/>
          </a:xfrm>
          <a:prstGeom prst="rect">
            <a:avLst/>
          </a:prstGeom>
        </p:spPr>
      </p:pic>
      <p:pic>
        <p:nvPicPr>
          <p:cNvPr id="3" name="Afbeelding 2">
            <a:extLst>
              <a:ext uri="{FF2B5EF4-FFF2-40B4-BE49-F238E27FC236}">
                <a16:creationId xmlns:a16="http://schemas.microsoft.com/office/drawing/2014/main" id="{806DDE5C-DDF5-4BAC-A1C7-A19EEA9198B6}"/>
              </a:ext>
            </a:extLst>
          </p:cNvPr>
          <p:cNvPicPr>
            <a:picLocks noChangeAspect="1"/>
          </p:cNvPicPr>
          <p:nvPr/>
        </p:nvPicPr>
        <p:blipFill>
          <a:blip r:embed="rId6"/>
          <a:stretch>
            <a:fillRect/>
          </a:stretch>
        </p:blipFill>
        <p:spPr>
          <a:xfrm>
            <a:off x="762429" y="1700808"/>
            <a:ext cx="3617979" cy="2713484"/>
          </a:xfrm>
          <a:prstGeom prst="rect">
            <a:avLst/>
          </a:prstGeom>
        </p:spPr>
      </p:pic>
    </p:spTree>
    <p:extLst>
      <p:ext uri="{BB962C8B-B14F-4D97-AF65-F5344CB8AC3E}">
        <p14:creationId xmlns:p14="http://schemas.microsoft.com/office/powerpoint/2010/main" val="246960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r>
              <a:rPr lang="nl-NL"/>
              <a:t>Anatomie oog</a:t>
            </a:r>
          </a:p>
        </p:txBody>
      </p:sp>
      <p:pic>
        <p:nvPicPr>
          <p:cNvPr id="5" name="Tijdelijke aanduiding voor inhoud 4" descr="images (1).jpg"/>
          <p:cNvPicPr>
            <a:picLocks noGrp="1" noChangeAspect="1"/>
          </p:cNvPicPr>
          <p:nvPr>
            <p:ph idx="1"/>
          </p:nvPr>
        </p:nvPicPr>
        <p:blipFill>
          <a:blip r:embed="rId3" cstate="print"/>
          <a:stretch>
            <a:fillRect/>
          </a:stretch>
        </p:blipFill>
        <p:spPr>
          <a:xfrm>
            <a:off x="2051720" y="1608754"/>
            <a:ext cx="3960439" cy="390847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DB08B-1FA9-46E3-BFD2-2DFFDC7D0BFC}"/>
              </a:ext>
            </a:extLst>
          </p:cNvPr>
          <p:cNvSpPr>
            <a:spLocks noGrp="1"/>
          </p:cNvSpPr>
          <p:nvPr>
            <p:ph type="title"/>
          </p:nvPr>
        </p:nvSpPr>
        <p:spPr/>
        <p:txBody>
          <a:bodyPr/>
          <a:lstStyle/>
          <a:p>
            <a:r>
              <a:rPr lang="nl-NL" dirty="0"/>
              <a:t>Visustest</a:t>
            </a:r>
          </a:p>
        </p:txBody>
      </p:sp>
      <p:sp>
        <p:nvSpPr>
          <p:cNvPr id="3" name="Tijdelijke aanduiding voor inhoud 2">
            <a:extLst>
              <a:ext uri="{FF2B5EF4-FFF2-40B4-BE49-F238E27FC236}">
                <a16:creationId xmlns:a16="http://schemas.microsoft.com/office/drawing/2014/main" id="{A16B1E6C-7A3D-4DC0-8D5A-FB2DE6C65299}"/>
              </a:ext>
            </a:extLst>
          </p:cNvPr>
          <p:cNvSpPr>
            <a:spLocks noGrp="1"/>
          </p:cNvSpPr>
          <p:nvPr>
            <p:ph idx="1"/>
          </p:nvPr>
        </p:nvSpPr>
        <p:spPr/>
        <p:txBody>
          <a:bodyPr/>
          <a:lstStyle/>
          <a:p>
            <a:pPr marL="0" indent="0">
              <a:buNone/>
            </a:pPr>
            <a:r>
              <a:rPr lang="nl-NL" b="1" dirty="0"/>
              <a:t>Doel:</a:t>
            </a:r>
            <a:r>
              <a:rPr lang="nl-NL" dirty="0"/>
              <a:t> met de visustest wordt de gezichtsscherpte bepaald</a:t>
            </a:r>
          </a:p>
          <a:p>
            <a:pPr marL="0" indent="0">
              <a:buNone/>
            </a:pPr>
            <a:r>
              <a:rPr lang="nl-NL" b="1" dirty="0"/>
              <a:t>Omschrijving:</a:t>
            </a:r>
            <a:r>
              <a:rPr lang="nl-NL" dirty="0"/>
              <a:t> Vanaf een standaardafstand wordt gekeken welke symbolen of letters van verschillende grootte de patiënt nog kan waarnemen</a:t>
            </a:r>
          </a:p>
          <a:p>
            <a:pPr marL="0" indent="0">
              <a:buNone/>
            </a:pPr>
            <a:r>
              <a:rPr lang="nl-NL" b="1" dirty="0"/>
              <a:t>Informatie patiënt</a:t>
            </a:r>
            <a:r>
              <a:rPr lang="nl-NL" dirty="0"/>
              <a:t>: afdekken van een oog met de holle hand of m.b.v. een Leidse afdekbril.</a:t>
            </a:r>
          </a:p>
          <a:p>
            <a:r>
              <a:rPr lang="nl-NL" dirty="0"/>
              <a:t>Kinderen jonger dan drie jaar geen visustest mogelijk</a:t>
            </a:r>
          </a:p>
          <a:p>
            <a:r>
              <a:rPr lang="nl-NL" dirty="0"/>
              <a:t>Tussen drie en vier jaar: Amsterdamse Plaatjes Kaart (APK)</a:t>
            </a:r>
          </a:p>
          <a:p>
            <a:r>
              <a:rPr lang="nl-NL" dirty="0"/>
              <a:t>Na het vierde jaar </a:t>
            </a:r>
            <a:r>
              <a:rPr lang="nl-NL" dirty="0" err="1"/>
              <a:t>Landolt</a:t>
            </a:r>
            <a:r>
              <a:rPr lang="nl-NL" dirty="0"/>
              <a:t>-C kaart  (waar zit de opening?)</a:t>
            </a:r>
          </a:p>
        </p:txBody>
      </p:sp>
    </p:spTree>
    <p:extLst>
      <p:ext uri="{BB962C8B-B14F-4D97-AF65-F5344CB8AC3E}">
        <p14:creationId xmlns:p14="http://schemas.microsoft.com/office/powerpoint/2010/main" val="198967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5FAD43D-2B99-4797-859C-3EA9D77D0CC1}"/>
              </a:ext>
            </a:extLst>
          </p:cNvPr>
          <p:cNvPicPr>
            <a:picLocks noChangeAspect="1"/>
          </p:cNvPicPr>
          <p:nvPr/>
        </p:nvPicPr>
        <p:blipFill>
          <a:blip r:embed="rId2"/>
          <a:stretch>
            <a:fillRect/>
          </a:stretch>
        </p:blipFill>
        <p:spPr>
          <a:xfrm>
            <a:off x="2512591" y="0"/>
            <a:ext cx="4118818" cy="6858000"/>
          </a:xfrm>
          <a:prstGeom prst="rect">
            <a:avLst/>
          </a:prstGeom>
        </p:spPr>
      </p:pic>
    </p:spTree>
    <p:extLst>
      <p:ext uri="{BB962C8B-B14F-4D97-AF65-F5344CB8AC3E}">
        <p14:creationId xmlns:p14="http://schemas.microsoft.com/office/powerpoint/2010/main" val="275449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74110-A5FE-4FF3-B1E7-84B8183523E4}"/>
              </a:ext>
            </a:extLst>
          </p:cNvPr>
          <p:cNvSpPr>
            <a:spLocks noGrp="1"/>
          </p:cNvSpPr>
          <p:nvPr>
            <p:ph type="title"/>
          </p:nvPr>
        </p:nvSpPr>
        <p:spPr/>
        <p:txBody>
          <a:bodyPr/>
          <a:lstStyle/>
          <a:p>
            <a:r>
              <a:rPr lang="nl-NL" dirty="0"/>
              <a:t>Hoe meten we de Visus</a:t>
            </a:r>
            <a:br>
              <a:rPr lang="nl-NL" dirty="0"/>
            </a:br>
            <a:r>
              <a:rPr lang="nl-NL" sz="1200" dirty="0"/>
              <a:t>Bron: www.oogartsen.nl</a:t>
            </a:r>
          </a:p>
        </p:txBody>
      </p:sp>
      <p:pic>
        <p:nvPicPr>
          <p:cNvPr id="4" name="Tijdelijke aanduiding voor inhoud 3">
            <a:extLst>
              <a:ext uri="{FF2B5EF4-FFF2-40B4-BE49-F238E27FC236}">
                <a16:creationId xmlns:a16="http://schemas.microsoft.com/office/drawing/2014/main" id="{B60C5CD9-D536-459C-BAE6-A758B785782A}"/>
              </a:ext>
            </a:extLst>
          </p:cNvPr>
          <p:cNvPicPr>
            <a:picLocks noGrp="1" noChangeAspect="1"/>
          </p:cNvPicPr>
          <p:nvPr>
            <p:ph idx="1"/>
          </p:nvPr>
        </p:nvPicPr>
        <p:blipFill>
          <a:blip r:embed="rId2"/>
          <a:stretch>
            <a:fillRect/>
          </a:stretch>
        </p:blipFill>
        <p:spPr>
          <a:xfrm>
            <a:off x="685800" y="2780928"/>
            <a:ext cx="7772400" cy="2148107"/>
          </a:xfrm>
          <a:prstGeom prst="rect">
            <a:avLst/>
          </a:prstGeom>
        </p:spPr>
      </p:pic>
    </p:spTree>
    <p:extLst>
      <p:ext uri="{BB962C8B-B14F-4D97-AF65-F5344CB8AC3E}">
        <p14:creationId xmlns:p14="http://schemas.microsoft.com/office/powerpoint/2010/main" val="215496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nl-NL" dirty="0"/>
              <a:t>Visustest Uitvoering</a:t>
            </a:r>
          </a:p>
        </p:txBody>
      </p:sp>
      <p:sp>
        <p:nvSpPr>
          <p:cNvPr id="31746" name="Tijdelijke aanduiding voor inhoud 2"/>
          <p:cNvSpPr>
            <a:spLocks noGrp="1"/>
          </p:cNvSpPr>
          <p:nvPr>
            <p:ph idx="1"/>
          </p:nvPr>
        </p:nvSpPr>
        <p:spPr>
          <a:xfrm>
            <a:off x="685800" y="1844824"/>
            <a:ext cx="7772400" cy="4824536"/>
          </a:xfrm>
        </p:spPr>
        <p:txBody>
          <a:bodyPr>
            <a:normAutofit fontScale="70000" lnSpcReduction="20000"/>
          </a:bodyPr>
          <a:lstStyle/>
          <a:p>
            <a:pPr>
              <a:buFont typeface="Arial" charset="0"/>
              <a:buNone/>
            </a:pPr>
            <a:r>
              <a:rPr lang="nl-NL" sz="2400" dirty="0"/>
              <a:t>Eerst informeren naar bril en contactlenzen</a:t>
            </a:r>
          </a:p>
          <a:p>
            <a:pPr>
              <a:buFont typeface="Arial" charset="0"/>
              <a:buNone/>
            </a:pPr>
            <a:endParaRPr lang="nl-NL" sz="2400" dirty="0"/>
          </a:p>
          <a:p>
            <a:pPr>
              <a:buFont typeface="Arial" charset="0"/>
              <a:buNone/>
            </a:pPr>
            <a:r>
              <a:rPr lang="nl-NL" sz="2400" dirty="0"/>
              <a:t>Bij een visustest wordt de visus van het rechteroog (visus oculi</a:t>
            </a:r>
          </a:p>
          <a:p>
            <a:pPr>
              <a:buFont typeface="Arial" charset="0"/>
              <a:buNone/>
            </a:pPr>
            <a:r>
              <a:rPr lang="nl-NL" sz="2400" dirty="0" err="1"/>
              <a:t>dextri</a:t>
            </a:r>
            <a:r>
              <a:rPr lang="nl-NL" sz="2400" dirty="0"/>
              <a:t>, VOD) en van het linkeroog (visus oculi </a:t>
            </a:r>
            <a:r>
              <a:rPr lang="nl-NL" sz="2400" dirty="0" err="1"/>
              <a:t>sinistra</a:t>
            </a:r>
            <a:r>
              <a:rPr lang="nl-NL" sz="2400" dirty="0"/>
              <a:t>, VOS apart</a:t>
            </a:r>
          </a:p>
          <a:p>
            <a:pPr>
              <a:buFont typeface="Arial" charset="0"/>
              <a:buNone/>
            </a:pPr>
            <a:r>
              <a:rPr lang="nl-NL" sz="2400" dirty="0"/>
              <a:t>bepaald).</a:t>
            </a:r>
            <a:r>
              <a:rPr lang="en-US" sz="2400" dirty="0"/>
              <a:t> </a:t>
            </a:r>
          </a:p>
          <a:p>
            <a:pPr>
              <a:buFont typeface="Arial" charset="0"/>
              <a:buNone/>
            </a:pPr>
            <a:r>
              <a:rPr lang="en-US" sz="2400" dirty="0"/>
              <a:t>cc: cum </a:t>
            </a:r>
            <a:r>
              <a:rPr lang="en-US" sz="2400" dirty="0" err="1"/>
              <a:t>correctione</a:t>
            </a:r>
            <a:r>
              <a:rPr lang="en-US" sz="2400" dirty="0"/>
              <a:t> ( </a:t>
            </a:r>
            <a:r>
              <a:rPr lang="en-US" sz="2400" dirty="0" err="1"/>
              <a:t>bril</a:t>
            </a:r>
            <a:r>
              <a:rPr lang="en-US" sz="2400" dirty="0"/>
              <a:t>/</a:t>
            </a:r>
            <a:r>
              <a:rPr lang="en-US" sz="2400" dirty="0" err="1"/>
              <a:t>lenzen</a:t>
            </a:r>
            <a:r>
              <a:rPr lang="en-US" sz="2400" dirty="0"/>
              <a:t>) of </a:t>
            </a:r>
            <a:r>
              <a:rPr lang="en-US" sz="2400" dirty="0" err="1"/>
              <a:t>sc</a:t>
            </a:r>
            <a:r>
              <a:rPr lang="en-US" sz="2400" dirty="0"/>
              <a:t> ( sine </a:t>
            </a:r>
            <a:r>
              <a:rPr lang="en-US" sz="2400" dirty="0" err="1"/>
              <a:t>correctione</a:t>
            </a:r>
            <a:r>
              <a:rPr lang="en-US" sz="2400" dirty="0"/>
              <a:t>) </a:t>
            </a:r>
          </a:p>
          <a:p>
            <a:pPr>
              <a:buFont typeface="Arial" charset="0"/>
              <a:buNone/>
            </a:pPr>
            <a:r>
              <a:rPr lang="nl-NL" sz="2400" dirty="0"/>
              <a:t>En +</a:t>
            </a:r>
            <a:r>
              <a:rPr lang="nl-NL" sz="2400" dirty="0" err="1"/>
              <a:t>so</a:t>
            </a:r>
            <a:r>
              <a:rPr lang="nl-NL" sz="2400" dirty="0"/>
              <a:t> (stenopeische opening)</a:t>
            </a:r>
          </a:p>
          <a:p>
            <a:pPr>
              <a:buFont typeface="Arial" charset="0"/>
              <a:buNone/>
            </a:pPr>
            <a:endParaRPr lang="nl-NL" sz="2400" dirty="0"/>
          </a:p>
          <a:p>
            <a:pPr>
              <a:buFont typeface="Arial" charset="0"/>
              <a:buNone/>
            </a:pPr>
            <a:r>
              <a:rPr lang="nl-NL" sz="2400" dirty="0"/>
              <a:t>De visus wordt uitgedrukt in d/D</a:t>
            </a:r>
          </a:p>
          <a:p>
            <a:pPr>
              <a:buFont typeface="Arial" charset="0"/>
              <a:buNone/>
            </a:pPr>
            <a:r>
              <a:rPr lang="nl-NL" sz="2400" dirty="0"/>
              <a:t>d: afstand tussen de kaart en de patiënt</a:t>
            </a:r>
          </a:p>
          <a:p>
            <a:pPr>
              <a:buFont typeface="Arial" charset="0"/>
              <a:buNone/>
            </a:pPr>
            <a:r>
              <a:rPr lang="nl-NL" sz="2400" dirty="0"/>
              <a:t>D: Deze D staat bij de regel van de kaart die je nog net foutloos en vlot kan lezen.</a:t>
            </a:r>
          </a:p>
          <a:p>
            <a:pPr>
              <a:buFont typeface="Arial" charset="0"/>
              <a:buNone/>
            </a:pPr>
            <a:endParaRPr lang="nl-NL" sz="2400" dirty="0"/>
          </a:p>
          <a:p>
            <a:pPr>
              <a:buFont typeface="Arial" charset="0"/>
              <a:buNone/>
            </a:pPr>
            <a:r>
              <a:rPr lang="nl-NL" sz="2400" dirty="0">
                <a:solidFill>
                  <a:srgbClr val="FF0000"/>
                </a:solidFill>
              </a:rPr>
              <a:t>http://oogziekenhuis.me/Anatomie_&amp;_functie/Gezichtsscherpte.html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9ADEE-B3B4-4835-A0A4-5E6C73DB98C5}"/>
              </a:ext>
            </a:extLst>
          </p:cNvPr>
          <p:cNvSpPr>
            <a:spLocks noGrp="1"/>
          </p:cNvSpPr>
          <p:nvPr>
            <p:ph type="title"/>
          </p:nvPr>
        </p:nvSpPr>
        <p:spPr>
          <a:xfrm>
            <a:off x="539552" y="332656"/>
            <a:ext cx="7772400" cy="2041392"/>
          </a:xfrm>
        </p:spPr>
        <p:txBody>
          <a:bodyPr/>
          <a:lstStyle/>
          <a:p>
            <a:r>
              <a:rPr lang="nl-NL" dirty="0"/>
              <a:t>Visuskaarten </a:t>
            </a:r>
            <a:br>
              <a:rPr lang="nl-NL" dirty="0"/>
            </a:br>
            <a:r>
              <a:rPr lang="nl-NL" sz="1200" dirty="0">
                <a:latin typeface="Arial" panose="020B0604020202020204" pitchFamily="34" charset="0"/>
                <a:cs typeface="Arial" panose="020B0604020202020204" pitchFamily="34" charset="0"/>
              </a:rPr>
              <a:t>(letterkaart Snellen, </a:t>
            </a:r>
            <a:r>
              <a:rPr lang="nl-NL" sz="1200" dirty="0" err="1">
                <a:latin typeface="Arial" panose="020B0604020202020204" pitchFamily="34" charset="0"/>
                <a:cs typeface="Arial" panose="020B0604020202020204" pitchFamily="34" charset="0"/>
              </a:rPr>
              <a:t>universeelkaart</a:t>
            </a:r>
            <a:r>
              <a:rPr lang="nl-NL" sz="1200" dirty="0">
                <a:latin typeface="Arial" panose="020B0604020202020204" pitchFamily="34" charset="0"/>
                <a:cs typeface="Arial" panose="020B0604020202020204" pitchFamily="34" charset="0"/>
              </a:rPr>
              <a:t>, spiegelkaart en Amsterdamse plaatjeskaart (APK)</a:t>
            </a:r>
          </a:p>
        </p:txBody>
      </p:sp>
      <p:pic>
        <p:nvPicPr>
          <p:cNvPr id="4" name="Tijdelijke aanduiding voor inhoud 3">
            <a:extLst>
              <a:ext uri="{FF2B5EF4-FFF2-40B4-BE49-F238E27FC236}">
                <a16:creationId xmlns:a16="http://schemas.microsoft.com/office/drawing/2014/main" id="{CFF7EBBD-2704-431D-A242-11900D2F9BE1}"/>
              </a:ext>
            </a:extLst>
          </p:cNvPr>
          <p:cNvPicPr>
            <a:picLocks noGrp="1" noChangeAspect="1"/>
          </p:cNvPicPr>
          <p:nvPr>
            <p:ph idx="1"/>
          </p:nvPr>
        </p:nvPicPr>
        <p:blipFill>
          <a:blip r:embed="rId2"/>
          <a:stretch>
            <a:fillRect/>
          </a:stretch>
        </p:blipFill>
        <p:spPr>
          <a:xfrm>
            <a:off x="535178" y="1916832"/>
            <a:ext cx="8357301" cy="4464496"/>
          </a:xfrm>
          <a:prstGeom prst="rect">
            <a:avLst/>
          </a:prstGeom>
        </p:spPr>
      </p:pic>
    </p:spTree>
    <p:extLst>
      <p:ext uri="{BB962C8B-B14F-4D97-AF65-F5344CB8AC3E}">
        <p14:creationId xmlns:p14="http://schemas.microsoft.com/office/powerpoint/2010/main" val="384486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AAB853-B7BA-4C23-B13B-7122FE186EDF}"/>
              </a:ext>
            </a:extLst>
          </p:cNvPr>
          <p:cNvSpPr>
            <a:spLocks noGrp="1"/>
          </p:cNvSpPr>
          <p:nvPr>
            <p:ph type="title"/>
          </p:nvPr>
        </p:nvSpPr>
        <p:spPr>
          <a:xfrm>
            <a:off x="4913193" y="685800"/>
            <a:ext cx="3690014" cy="2021553"/>
          </a:xfrm>
        </p:spPr>
        <p:txBody>
          <a:bodyPr>
            <a:normAutofit/>
          </a:bodyPr>
          <a:lstStyle/>
          <a:p>
            <a:r>
              <a:rPr lang="nl-NL">
                <a:solidFill>
                  <a:schemeClr val="tx1"/>
                </a:solidFill>
              </a:rPr>
              <a:t>Stenopeïsche opening</a:t>
            </a:r>
          </a:p>
        </p:txBody>
      </p:sp>
      <p:sp>
        <p:nvSpPr>
          <p:cNvPr id="11"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A981D8D8-7FBC-4D45-ACED-411F5D8762DF}"/>
              </a:ext>
            </a:extLst>
          </p:cNvPr>
          <p:cNvPicPr>
            <a:picLocks noChangeAspect="1"/>
          </p:cNvPicPr>
          <p:nvPr/>
        </p:nvPicPr>
        <p:blipFill rotWithShape="1">
          <a:blip r:embed="rId2"/>
          <a:srcRect l="18609" r="19561" b="-1"/>
          <a:stretch/>
        </p:blipFill>
        <p:spPr>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Tijdelijke aanduiding voor inhoud 2">
            <a:extLst>
              <a:ext uri="{FF2B5EF4-FFF2-40B4-BE49-F238E27FC236}">
                <a16:creationId xmlns:a16="http://schemas.microsoft.com/office/drawing/2014/main" id="{C30917F6-F3A9-4CD2-AB06-A423F8D22619}"/>
              </a:ext>
            </a:extLst>
          </p:cNvPr>
          <p:cNvSpPr>
            <a:spLocks noGrp="1"/>
          </p:cNvSpPr>
          <p:nvPr>
            <p:ph idx="1"/>
          </p:nvPr>
        </p:nvSpPr>
        <p:spPr>
          <a:xfrm>
            <a:off x="4913193" y="2927444"/>
            <a:ext cx="3690014" cy="3244755"/>
          </a:xfrm>
        </p:spPr>
        <p:txBody>
          <a:bodyPr>
            <a:normAutofit/>
          </a:bodyPr>
          <a:lstStyle/>
          <a:p>
            <a:r>
              <a:rPr lang="nl-NL" sz="1700"/>
              <a:t>Plaatje met een gaatje  met een opening van 1 mm doorsnee.</a:t>
            </a:r>
          </a:p>
          <a:p>
            <a:r>
              <a:rPr lang="nl-NL" sz="1700"/>
              <a:t>De stenopeïsche opening wordt gebruikt om verstrooiing van het licht  in het oog te verminderen. Als de visus verbetert bij het kijken door de stenopeïsche opening is dat vaak een aanwijzing voor een brekingsafwijking (refractiestoornis)</a:t>
            </a:r>
          </a:p>
        </p:txBody>
      </p:sp>
    </p:spTree>
    <p:extLst>
      <p:ext uri="{BB962C8B-B14F-4D97-AF65-F5344CB8AC3E}">
        <p14:creationId xmlns:p14="http://schemas.microsoft.com/office/powerpoint/2010/main" val="47200958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Type hout</Template>
  <TotalTime>856</TotalTime>
  <Words>1063</Words>
  <Application>Microsoft Office PowerPoint</Application>
  <PresentationFormat>Diavoorstelling (4:3)</PresentationFormat>
  <Paragraphs>180</Paragraphs>
  <Slides>35</Slides>
  <Notes>21</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35</vt:i4>
      </vt:variant>
    </vt:vector>
  </HeadingPairs>
  <TitlesOfParts>
    <vt:vector size="42" baseType="lpstr">
      <vt:lpstr>Arial</vt:lpstr>
      <vt:lpstr>Calibri</vt:lpstr>
      <vt:lpstr>Rockwell</vt:lpstr>
      <vt:lpstr>Rockwell Condensed</vt:lpstr>
      <vt:lpstr>Rockwell Extra Bold</vt:lpstr>
      <vt:lpstr>Wingdings</vt:lpstr>
      <vt:lpstr>Houttype</vt:lpstr>
      <vt:lpstr>Onderzoeken van het oog</vt:lpstr>
      <vt:lpstr>Doelen vaardighedenlijn</vt:lpstr>
      <vt:lpstr>Oogheelkundig onderzoek</vt:lpstr>
      <vt:lpstr>Visustest</vt:lpstr>
      <vt:lpstr>PowerPoint-presentatie</vt:lpstr>
      <vt:lpstr>Hoe meten we de Visus Bron: www.oogartsen.nl</vt:lpstr>
      <vt:lpstr>Visustest Uitvoering</vt:lpstr>
      <vt:lpstr>Visuskaarten  (letterkaart Snellen, universeelkaart, spiegelkaart en Amsterdamse plaatjeskaart (APK)</vt:lpstr>
      <vt:lpstr>Stenopeïsche opening</vt:lpstr>
      <vt:lpstr>Uitleg refractiestoornissen</vt:lpstr>
      <vt:lpstr>Kleurenblindheid test</vt:lpstr>
      <vt:lpstr>Gezichtsveldonderzoek (GVO) </vt:lpstr>
      <vt:lpstr>Gezichtsveldonderzoek</vt:lpstr>
      <vt:lpstr>Gezichtsveldonderzoek https://youtu.be/p_Dp83Nfs_s</vt:lpstr>
      <vt:lpstr>Tonometrie</vt:lpstr>
      <vt:lpstr>Tonometrie</vt:lpstr>
      <vt:lpstr>OOGspiegelen (Oftalmoscopie) </vt:lpstr>
      <vt:lpstr>OOGspiegelen  https://youtu.be/AzxNGz1cjgI</vt:lpstr>
      <vt:lpstr>Oogspiegelen</vt:lpstr>
      <vt:lpstr>Staar</vt:lpstr>
      <vt:lpstr>Fluoresceïne kleuring</vt:lpstr>
      <vt:lpstr>OOGDRUPPELEN</vt:lpstr>
      <vt:lpstr>OOGDRUPPELS toedienen</vt:lpstr>
      <vt:lpstr>Link Filmpje </vt:lpstr>
      <vt:lpstr>Let op!</vt:lpstr>
      <vt:lpstr>corpus aliënum </vt:lpstr>
      <vt:lpstr>    Instrumenten oogheelkunde  </vt:lpstr>
      <vt:lpstr>irispincet</vt:lpstr>
      <vt:lpstr>ooglidhouder</vt:lpstr>
      <vt:lpstr>oogguts</vt:lpstr>
      <vt:lpstr>oogbeitel</vt:lpstr>
      <vt:lpstr>Oogmagneet en ooglusje</vt:lpstr>
      <vt:lpstr>oogboor</vt:lpstr>
      <vt:lpstr>Chalazionklem</vt:lpstr>
      <vt:lpstr>Anatomie oog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Medisch technische vaardigheden bij ogen</dc:title>
  <dc:creator>Rhea</dc:creator>
  <cp:lastModifiedBy>Bouke Cuperus</cp:lastModifiedBy>
  <cp:revision>99</cp:revision>
  <dcterms:created xsi:type="dcterms:W3CDTF">2010-03-01T07:49:14Z</dcterms:created>
  <dcterms:modified xsi:type="dcterms:W3CDTF">2020-05-08T06:55:01Z</dcterms:modified>
</cp:coreProperties>
</file>